
<file path=[Content_Types].xml><?xml version="1.0" encoding="utf-8"?>
<Types xmlns="http://schemas.openxmlformats.org/package/2006/content-types">
  <Default Extension="mp3" ContentType="audio/mpeg"/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55" r:id="rId1"/>
  </p:sldMasterIdLst>
  <p:sldIdLst>
    <p:sldId id="263" r:id="rId2"/>
    <p:sldId id="272" r:id="rId3"/>
    <p:sldId id="264" r:id="rId4"/>
    <p:sldId id="267" r:id="rId5"/>
    <p:sldId id="265" r:id="rId6"/>
    <p:sldId id="268" r:id="rId7"/>
    <p:sldId id="270" r:id="rId8"/>
    <p:sldId id="271" r:id="rId9"/>
    <p:sldId id="273" r:id="rId10"/>
    <p:sldId id="274" r:id="rId11"/>
    <p:sldId id="275" r:id="rId12"/>
    <p:sldId id="276" r:id="rId13"/>
    <p:sldId id="266" r:id="rId14"/>
    <p:sldId id="280" r:id="rId15"/>
    <p:sldId id="281" r:id="rId16"/>
    <p:sldId id="286" r:id="rId17"/>
    <p:sldId id="285" r:id="rId18"/>
    <p:sldId id="287" r:id="rId19"/>
    <p:sldId id="278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5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876BB-ECAB-458A-8D8C-9336214301F2}" type="datetimeFigureOut">
              <a:rPr lang="ru-RU" smtClean="0"/>
              <a:t>01.12.2015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093BB-3DAF-46D1-BE6D-E6F5C2341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6327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876BB-ECAB-458A-8D8C-9336214301F2}" type="datetimeFigureOut">
              <a:rPr lang="ru-RU" smtClean="0"/>
              <a:t>01.12.2015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093BB-3DAF-46D1-BE6D-E6F5C2341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5477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876BB-ECAB-458A-8D8C-9336214301F2}" type="datetimeFigureOut">
              <a:rPr lang="ru-RU" smtClean="0"/>
              <a:t>01.12.2015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093BB-3DAF-46D1-BE6D-E6F5C2341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2037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876BB-ECAB-458A-8D8C-9336214301F2}" type="datetimeFigureOut">
              <a:rPr lang="ru-RU" smtClean="0"/>
              <a:t>01.12.2015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093BB-3DAF-46D1-BE6D-E6F5C2341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2643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876BB-ECAB-458A-8D8C-9336214301F2}" type="datetimeFigureOut">
              <a:rPr lang="ru-RU" smtClean="0"/>
              <a:t>01.12.2015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093BB-3DAF-46D1-BE6D-E6F5C2341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7471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876BB-ECAB-458A-8D8C-9336214301F2}" type="datetimeFigureOut">
              <a:rPr lang="ru-RU" smtClean="0"/>
              <a:t>01.12.2015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093BB-3DAF-46D1-BE6D-E6F5C2341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8567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876BB-ECAB-458A-8D8C-9336214301F2}" type="datetimeFigureOut">
              <a:rPr lang="ru-RU" smtClean="0"/>
              <a:t>01.12.2015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093BB-3DAF-46D1-BE6D-E6F5C2341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800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876BB-ECAB-458A-8D8C-9336214301F2}" type="datetimeFigureOut">
              <a:rPr lang="ru-RU" smtClean="0"/>
              <a:t>01.12.2015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093BB-3DAF-46D1-BE6D-E6F5C2341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7768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876BB-ECAB-458A-8D8C-9336214301F2}" type="datetimeFigureOut">
              <a:rPr lang="ru-RU" smtClean="0"/>
              <a:t>01.12.2015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093BB-3DAF-46D1-BE6D-E6F5C2341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4679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876BB-ECAB-458A-8D8C-9336214301F2}" type="datetimeFigureOut">
              <a:rPr lang="ru-RU" smtClean="0"/>
              <a:t>01.12.2015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093BB-3DAF-46D1-BE6D-E6F5C2341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165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876BB-ECAB-458A-8D8C-9336214301F2}" type="datetimeFigureOut">
              <a:rPr lang="ru-RU" smtClean="0"/>
              <a:t>01.12.2015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093BB-3DAF-46D1-BE6D-E6F5C2341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946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67000">
              <a:schemeClr val="accent1">
                <a:lumMod val="45000"/>
                <a:lumOff val="55000"/>
              </a:schemeClr>
            </a:gs>
            <a:gs pos="81000">
              <a:schemeClr val="accent1">
                <a:lumMod val="45000"/>
                <a:lumOff val="55000"/>
                <a:alpha val="93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5876BB-ECAB-458A-8D8C-9336214301F2}" type="datetimeFigureOut">
              <a:rPr lang="ru-RU" smtClean="0"/>
              <a:t>01.12.2015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A093BB-3DAF-46D1-BE6D-E6F5C2341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549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6" r:id="rId1"/>
    <p:sldLayoutId id="2147484057" r:id="rId2"/>
    <p:sldLayoutId id="2147484058" r:id="rId3"/>
    <p:sldLayoutId id="2147484059" r:id="rId4"/>
    <p:sldLayoutId id="2147484060" r:id="rId5"/>
    <p:sldLayoutId id="2147484061" r:id="rId6"/>
    <p:sldLayoutId id="2147484062" r:id="rId7"/>
    <p:sldLayoutId id="2147484063" r:id="rId8"/>
    <p:sldLayoutId id="2147484064" r:id="rId9"/>
    <p:sldLayoutId id="2147484065" r:id="rId10"/>
    <p:sldLayoutId id="214748406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.gif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3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3.gi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png"/><Relationship Id="rId5" Type="http://schemas.openxmlformats.org/officeDocument/2006/relationships/image" Target="../media/image3.gif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14901" y="1239734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uk-UA" sz="4800" b="1" i="1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Геометрична мозаїка і її використання </a:t>
            </a:r>
            <a:r>
              <a:rPr lang="uk-UA" sz="4800" b="1" i="1" dirty="0" smtClean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/>
            </a:r>
            <a:br>
              <a:rPr lang="uk-UA" sz="4800" b="1" i="1" dirty="0" smtClean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</a:br>
            <a:r>
              <a:rPr lang="uk-UA" sz="4800" b="1" i="1" dirty="0" smtClean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в </a:t>
            </a:r>
            <a:r>
              <a:rPr lang="uk-UA" sz="4800" b="1" i="1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архітектурі України</a:t>
            </a:r>
            <a:r>
              <a:rPr lang="ru-RU" sz="4800" dirty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/>
            </a:r>
            <a:br>
              <a:rPr lang="ru-RU" sz="4800" dirty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</a:br>
            <a:endParaRPr lang="ru-RU" sz="4800" dirty="0">
              <a:solidFill>
                <a:schemeClr val="tx2">
                  <a:lumMod val="60000"/>
                  <a:lumOff val="4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458209" y="2241261"/>
            <a:ext cx="8469660" cy="4351338"/>
          </a:xfrm>
        </p:spPr>
        <p:txBody>
          <a:bodyPr>
            <a:normAutofit lnSpcReduction="10000"/>
          </a:bodyPr>
          <a:lstStyle/>
          <a:p>
            <a:pPr marL="0" indent="0" algn="r">
              <a:buNone/>
            </a:pPr>
            <a:endParaRPr lang="uk-UA" dirty="0" smtClean="0"/>
          </a:p>
          <a:p>
            <a:pPr marL="0" indent="0" algn="r">
              <a:buNone/>
            </a:pPr>
            <a:r>
              <a:rPr lang="uk-UA" dirty="0" smtClean="0"/>
              <a:t>Робота </a:t>
            </a:r>
            <a:r>
              <a:rPr lang="uk-UA" dirty="0"/>
              <a:t>на конференцію </a:t>
            </a:r>
            <a:endParaRPr lang="uk-UA" dirty="0" smtClean="0"/>
          </a:p>
          <a:p>
            <a:pPr marL="0" indent="0" algn="r">
              <a:buNone/>
            </a:pPr>
            <a:r>
              <a:rPr lang="uk-UA" dirty="0" smtClean="0"/>
              <a:t>«</a:t>
            </a:r>
            <a:r>
              <a:rPr lang="uk-UA" dirty="0"/>
              <a:t>Я люблю Україну і математику</a:t>
            </a:r>
            <a:r>
              <a:rPr lang="uk-UA" dirty="0" smtClean="0"/>
              <a:t>»</a:t>
            </a:r>
          </a:p>
          <a:p>
            <a:pPr marL="0" indent="0" algn="r">
              <a:buNone/>
            </a:pPr>
            <a:endParaRPr lang="ru-RU" dirty="0"/>
          </a:p>
          <a:p>
            <a:pPr marL="0" indent="0" algn="r">
              <a:buNone/>
            </a:pPr>
            <a:r>
              <a:rPr lang="uk-UA" b="1" dirty="0" err="1"/>
              <a:t>Фурлет</a:t>
            </a:r>
            <a:r>
              <a:rPr lang="uk-UA" b="1" dirty="0"/>
              <a:t> Анастасії,</a:t>
            </a:r>
            <a:endParaRPr lang="ru-RU" dirty="0"/>
          </a:p>
          <a:p>
            <a:pPr marL="0" indent="0" algn="r">
              <a:buNone/>
            </a:pPr>
            <a:r>
              <a:rPr lang="uk-UA" dirty="0"/>
              <a:t> студентки ІІ курсу групи </a:t>
            </a:r>
            <a:r>
              <a:rPr lang="uk-UA" dirty="0" smtClean="0"/>
              <a:t>КВ-14 </a:t>
            </a:r>
            <a:r>
              <a:rPr lang="uk-UA" dirty="0" err="1" smtClean="0"/>
              <a:t>ДнМК</a:t>
            </a:r>
            <a:r>
              <a:rPr lang="uk-UA" dirty="0" smtClean="0"/>
              <a:t>.</a:t>
            </a:r>
          </a:p>
          <a:p>
            <a:pPr marL="0" indent="0" algn="r">
              <a:buNone/>
            </a:pPr>
            <a:endParaRPr lang="ru-RU" dirty="0"/>
          </a:p>
          <a:p>
            <a:pPr marL="0" indent="0" algn="r">
              <a:buNone/>
            </a:pPr>
            <a:r>
              <a:rPr lang="uk-UA" smtClean="0"/>
              <a:t>Науковий </a:t>
            </a:r>
            <a:r>
              <a:rPr lang="uk-UA" dirty="0"/>
              <a:t>керівник  </a:t>
            </a:r>
            <a:r>
              <a:rPr lang="uk-UA" b="1" dirty="0" err="1"/>
              <a:t>Ханіна</a:t>
            </a:r>
            <a:r>
              <a:rPr lang="uk-UA" b="1" dirty="0"/>
              <a:t> Надія Олексіївна</a:t>
            </a:r>
            <a:r>
              <a:rPr lang="uk-UA" dirty="0"/>
              <a:t>,</a:t>
            </a:r>
            <a:endParaRPr lang="ru-RU" dirty="0"/>
          </a:p>
          <a:p>
            <a:pPr marL="0" indent="0" algn="r">
              <a:buNone/>
            </a:pPr>
            <a:r>
              <a:rPr lang="uk-UA" dirty="0"/>
              <a:t>у</a:t>
            </a:r>
            <a:r>
              <a:rPr lang="uk-UA" dirty="0" smtClean="0"/>
              <a:t>читель </a:t>
            </a:r>
            <a:r>
              <a:rPr lang="uk-UA" dirty="0"/>
              <a:t>математики вищої категорії, старший учитель</a:t>
            </a:r>
            <a:endParaRPr lang="ru-RU" dirty="0"/>
          </a:p>
          <a:p>
            <a:pPr marL="0" indent="0">
              <a:buNone/>
            </a:pPr>
            <a:endParaRPr lang="uk-UA" dirty="0" smtClean="0"/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0591" y="4191587"/>
            <a:ext cx="2295525" cy="20383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2885" y="1623219"/>
            <a:ext cx="2295525" cy="2009775"/>
          </a:xfrm>
          <a:prstGeom prst="rect">
            <a:avLst/>
          </a:prstGeom>
        </p:spPr>
      </p:pic>
      <p:grpSp>
        <p:nvGrpSpPr>
          <p:cNvPr id="11" name="Группа 8"/>
          <p:cNvGrpSpPr/>
          <p:nvPr/>
        </p:nvGrpSpPr>
        <p:grpSpPr>
          <a:xfrm>
            <a:off x="435451" y="297656"/>
            <a:ext cx="1240949" cy="1325563"/>
            <a:chOff x="6500826" y="3535760"/>
            <a:chExt cx="2062013" cy="2536446"/>
          </a:xfrm>
        </p:grpSpPr>
        <p:pic>
          <p:nvPicPr>
            <p:cNvPr id="13" name="Picture 2" descr="http://pptgeo.3dn.ru/AnimFlags/EU/Ukrainian.gif"/>
            <p:cNvPicPr>
              <a:picLocks noChangeAspect="1" noChangeArrowheads="1" noCrop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20138239">
              <a:off x="6705451" y="3535760"/>
              <a:ext cx="1857388" cy="1393042"/>
            </a:xfrm>
            <a:prstGeom prst="rect">
              <a:avLst/>
            </a:prstGeom>
            <a:noFill/>
          </p:spPr>
        </p:pic>
        <p:cxnSp>
          <p:nvCxnSpPr>
            <p:cNvPr id="14" name="Прямая соединительная линия 13"/>
            <p:cNvCxnSpPr/>
            <p:nvPr/>
          </p:nvCxnSpPr>
          <p:spPr>
            <a:xfrm rot="16200000" flipH="1">
              <a:off x="5857884" y="4500570"/>
              <a:ext cx="2214578" cy="928694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2" name="Прямоугольник 1"/>
          <p:cNvSpPr/>
          <p:nvPr/>
        </p:nvSpPr>
        <p:spPr>
          <a:xfrm>
            <a:off x="2510153" y="-60004"/>
            <a:ext cx="743677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uk-UA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Дніпродзержинський металургійний коледж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Фредерик Шопен - Весенний вальс (mp3ostrov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301" y="62877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22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50"/>
                            </p:stCondLst>
                            <p:childTnLst>
                              <p:par>
                                <p:cTn id="1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50"/>
                            </p:stCondLst>
                            <p:childTnLst>
                              <p:par>
                                <p:cTn id="3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50"/>
                            </p:stCondLst>
                            <p:childTnLst>
                              <p:par>
                                <p:cTn id="5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decel="100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6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6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8300" y="267460"/>
            <a:ext cx="10515600" cy="1325563"/>
          </a:xfrm>
        </p:spPr>
        <p:txBody>
          <a:bodyPr>
            <a:normAutofit/>
          </a:bodyPr>
          <a:lstStyle/>
          <a:p>
            <a:r>
              <a:rPr lang="uk-UA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видів </a:t>
            </a:r>
            <a:r>
              <a:rPr lang="uk-UA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напівправильних</a:t>
            </a:r>
            <a:r>
              <a:rPr lang="uk-UA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паркетів</a:t>
            </a:r>
            <a:endParaRPr lang="ru-RU" sz="5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Группа 8"/>
          <p:cNvGrpSpPr/>
          <p:nvPr/>
        </p:nvGrpSpPr>
        <p:grpSpPr>
          <a:xfrm>
            <a:off x="435451" y="297656"/>
            <a:ext cx="1240949" cy="1325563"/>
            <a:chOff x="6500826" y="3535760"/>
            <a:chExt cx="2062013" cy="2536446"/>
          </a:xfrm>
        </p:grpSpPr>
        <p:pic>
          <p:nvPicPr>
            <p:cNvPr id="5" name="Picture 2" descr="http://pptgeo.3dn.ru/AnimFlags/EU/Ukrainian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20138239">
              <a:off x="6705451" y="3535760"/>
              <a:ext cx="1857388" cy="1393042"/>
            </a:xfrm>
            <a:prstGeom prst="rect">
              <a:avLst/>
            </a:prstGeom>
            <a:noFill/>
          </p:spPr>
        </p:pic>
        <p:cxnSp>
          <p:nvCxnSpPr>
            <p:cNvPr id="6" name="Прямая соединительная линия 5"/>
            <p:cNvCxnSpPr/>
            <p:nvPr/>
          </p:nvCxnSpPr>
          <p:spPr>
            <a:xfrm rot="16200000" flipH="1">
              <a:off x="5857884" y="4500570"/>
              <a:ext cx="2214578" cy="928694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graphicFrame>
        <p:nvGraphicFramePr>
          <p:cNvPr id="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8453300"/>
              </p:ext>
            </p:extLst>
          </p:nvPr>
        </p:nvGraphicFramePr>
        <p:xfrm>
          <a:off x="838200" y="1877854"/>
          <a:ext cx="2686050" cy="19701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2" name="Точечный рисунок" r:id="rId4" imgW="3142857" imgH="2305372" progId="Paint.Picture">
                  <p:embed/>
                </p:oleObj>
              </mc:Choice>
              <mc:Fallback>
                <p:oleObj name="Точечный рисунок" r:id="rId4" imgW="3142857" imgH="230537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1877854"/>
                        <a:ext cx="2686050" cy="197010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4" r="8468"/>
          <a:stretch/>
        </p:blipFill>
        <p:spPr bwMode="auto">
          <a:xfrm>
            <a:off x="1469498" y="4526698"/>
            <a:ext cx="2377497" cy="1834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3"/>
          <a:stretch/>
        </p:blipFill>
        <p:spPr bwMode="auto">
          <a:xfrm>
            <a:off x="4847672" y="4526941"/>
            <a:ext cx="2725255" cy="189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8"/>
          <a:stretch/>
        </p:blipFill>
        <p:spPr>
          <a:xfrm>
            <a:off x="6268949" y="1623219"/>
            <a:ext cx="2607955" cy="1882140"/>
          </a:xfrm>
          <a:prstGeom prst="rect">
            <a:avLst/>
          </a:prstGeom>
          <a:solidFill>
            <a:srgbClr val="0000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73492" y="4526698"/>
            <a:ext cx="3013794" cy="189822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50749" y="2000956"/>
            <a:ext cx="2588937" cy="22163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995" y="1518092"/>
            <a:ext cx="2001355" cy="269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07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litter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9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5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400"/>
                            </p:stCondLst>
                            <p:childTnLst>
                              <p:par>
                                <p:cTn id="2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150"/>
                            </p:stCondLst>
                            <p:childTnLst>
                              <p:par>
                                <p:cTn id="2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900"/>
                            </p:stCondLst>
                            <p:childTnLst>
                              <p:par>
                                <p:cTn id="2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650"/>
                            </p:stCondLst>
                            <p:childTnLst>
                              <p:par>
                                <p:cTn id="3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400"/>
                            </p:stCondLst>
                            <p:childTnLst>
                              <p:par>
                                <p:cTn id="3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0" y="149542"/>
            <a:ext cx="8210550" cy="1325563"/>
          </a:xfrm>
        </p:spPr>
        <p:txBody>
          <a:bodyPr>
            <a:normAutofit/>
          </a:bodyPr>
          <a:lstStyle/>
          <a:p>
            <a:r>
              <a:rPr lang="uk-UA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Неправильний паркет</a:t>
            </a:r>
            <a:endParaRPr lang="ru-RU" sz="5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Группа 8"/>
          <p:cNvGrpSpPr/>
          <p:nvPr/>
        </p:nvGrpSpPr>
        <p:grpSpPr>
          <a:xfrm>
            <a:off x="435451" y="297656"/>
            <a:ext cx="1240949" cy="1325563"/>
            <a:chOff x="6500826" y="3535760"/>
            <a:chExt cx="2062013" cy="2536446"/>
          </a:xfrm>
        </p:grpSpPr>
        <p:pic>
          <p:nvPicPr>
            <p:cNvPr id="5" name="Picture 2" descr="http://pptgeo.3dn.ru/AnimFlags/EU/Ukrainian.gif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20138239">
              <a:off x="6705451" y="3535760"/>
              <a:ext cx="1857388" cy="1393042"/>
            </a:xfrm>
            <a:prstGeom prst="rect">
              <a:avLst/>
            </a:prstGeom>
            <a:noFill/>
          </p:spPr>
        </p:pic>
        <p:cxnSp>
          <p:nvCxnSpPr>
            <p:cNvPr id="6" name="Прямая соединительная линия 5"/>
            <p:cNvCxnSpPr/>
            <p:nvPr/>
          </p:nvCxnSpPr>
          <p:spPr>
            <a:xfrm rot="16200000" flipH="1">
              <a:off x="5857884" y="4500570"/>
              <a:ext cx="2214578" cy="928694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pic>
        <p:nvPicPr>
          <p:cNvPr id="7" name="Объект 6" descr="IMG_0015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8" r="4475" b="50000"/>
          <a:stretch>
            <a:fillRect/>
          </a:stretch>
        </p:blipFill>
        <p:spPr bwMode="auto">
          <a:xfrm>
            <a:off x="1281488" y="1567453"/>
            <a:ext cx="4166812" cy="2667361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r="2977" b="7912"/>
          <a:stretch/>
        </p:blipFill>
        <p:spPr>
          <a:xfrm>
            <a:off x="6867729" y="1637570"/>
            <a:ext cx="4809922" cy="243913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r="2779"/>
          <a:stretch/>
        </p:blipFill>
        <p:spPr>
          <a:xfrm>
            <a:off x="4126230" y="4407174"/>
            <a:ext cx="4922520" cy="231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91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5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50"/>
                            </p:stCondLst>
                            <p:childTnLst>
                              <p:par>
                                <p:cTn id="1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50"/>
                            </p:stCondLst>
                            <p:childTnLst>
                              <p:par>
                                <p:cTn id="2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6788" y="288925"/>
            <a:ext cx="10415212" cy="1325563"/>
          </a:xfrm>
        </p:spPr>
        <p:txBody>
          <a:bodyPr>
            <a:noAutofit/>
          </a:bodyPr>
          <a:lstStyle/>
          <a:p>
            <a:pPr lvl="0"/>
            <a:r>
              <a:rPr lang="uk-UA" sz="5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Паркети Моріса </a:t>
            </a:r>
            <a:r>
              <a:rPr lang="uk-UA" sz="5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Корнеліуса</a:t>
            </a:r>
            <a:r>
              <a:rPr lang="uk-UA" sz="5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Ешера</a:t>
            </a:r>
            <a:endParaRPr lang="ru-RU" sz="5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435451" y="297656"/>
            <a:ext cx="1240949" cy="1325563"/>
            <a:chOff x="6500826" y="3535760"/>
            <a:chExt cx="2062013" cy="2536446"/>
          </a:xfrm>
        </p:grpSpPr>
        <p:pic>
          <p:nvPicPr>
            <p:cNvPr id="5" name="Picture 2" descr="http://pptgeo.3dn.ru/AnimFlags/EU/Ukrainian.gif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20138239">
              <a:off x="6705451" y="3535760"/>
              <a:ext cx="1857388" cy="1393042"/>
            </a:xfrm>
            <a:prstGeom prst="rect">
              <a:avLst/>
            </a:prstGeom>
            <a:noFill/>
          </p:spPr>
        </p:pic>
        <p:cxnSp>
          <p:nvCxnSpPr>
            <p:cNvPr id="6" name="Прямая соединительная линия 5"/>
            <p:cNvCxnSpPr/>
            <p:nvPr/>
          </p:nvCxnSpPr>
          <p:spPr>
            <a:xfrm rot="16200000" flipH="1">
              <a:off x="5857884" y="4500570"/>
              <a:ext cx="2214578" cy="928694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pic>
        <p:nvPicPr>
          <p:cNvPr id="7" name="Объект 6" descr="P6220877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671" y="1435934"/>
            <a:ext cx="2595995" cy="2659221"/>
          </a:xfrm>
          <a:prstGeom prst="rect">
            <a:avLst/>
          </a:prstGeom>
          <a:noFill/>
        </p:spPr>
      </p:pic>
      <p:pic>
        <p:nvPicPr>
          <p:cNvPr id="8" name="Рисунок 7" descr="E1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846" y="3784521"/>
            <a:ext cx="2958704" cy="2832418"/>
          </a:xfrm>
          <a:prstGeom prst="rect">
            <a:avLst/>
          </a:prstGeom>
          <a:noFill/>
        </p:spPr>
      </p:pic>
      <p:pic>
        <p:nvPicPr>
          <p:cNvPr id="9" name="Рисунок 8" descr="эшер всадники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789" y="1423273"/>
            <a:ext cx="2783046" cy="2612945"/>
          </a:xfrm>
          <a:prstGeom prst="rect">
            <a:avLst/>
          </a:prstGeom>
          <a:noFill/>
        </p:spPr>
      </p:pic>
      <p:pic>
        <p:nvPicPr>
          <p:cNvPr id="10" name="Рисунок 9" descr="ящерицы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3335" y="3784520"/>
            <a:ext cx="2667000" cy="283241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58209" y="1774061"/>
            <a:ext cx="341798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Голандський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художник М</a:t>
            </a:r>
            <a:r>
              <a:rPr lang="uk-UA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оріс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Корнеліус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Ешер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присвятив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неправильним 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паркетам </a:t>
            </a:r>
            <a:r>
              <a:rPr lang="ru-RU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декілька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своїх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картин</a:t>
            </a:r>
            <a:r>
              <a:rPr lang="uk-UA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2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litte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5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35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35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17498" y="1623219"/>
            <a:ext cx="4580999" cy="4751489"/>
          </a:xfrm>
        </p:spPr>
        <p:txBody>
          <a:bodyPr>
            <a:noAutofit/>
          </a:bodyPr>
          <a:lstStyle/>
          <a:p>
            <a:pPr algn="ctr"/>
            <a:r>
              <a:rPr lang="uk-UA" sz="33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Англійський математик  і фізик </a:t>
            </a:r>
            <a:r>
              <a:rPr lang="uk-UA" sz="33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Роджер</a:t>
            </a:r>
            <a:r>
              <a:rPr lang="uk-UA" sz="33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3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Пенроуз</a:t>
            </a:r>
            <a:r>
              <a:rPr lang="uk-UA" sz="33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винайшов мозаїку в 1973 р., яка дозволяє за допомогою всього лише двох видів плиток  доволі простої форми замостити безмежну площину  узором, який ніколи не повторюється.</a:t>
            </a:r>
            <a:endParaRPr lang="ru-RU" sz="33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300" dirty="0">
              <a:latin typeface="Calibri" panose="020F0502020204030204" pitchFamily="34" charset="0"/>
            </a:endParaRPr>
          </a:p>
        </p:txBody>
      </p:sp>
      <p:sp>
        <p:nvSpPr>
          <p:cNvPr id="5" name="Заголовок 4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776788" y="394110"/>
            <a:ext cx="10415212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uk-UA" sz="5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Золотий паркет, плитки </a:t>
            </a:r>
            <a:r>
              <a:rPr lang="uk-UA" sz="5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Пенроуза</a:t>
            </a:r>
            <a:endParaRPr lang="uk-UA" sz="5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ObjectImage_6" descr="http://geometry-and-art.ru/images/mozz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270" y="1623219"/>
            <a:ext cx="4940300" cy="4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Группа 8"/>
          <p:cNvGrpSpPr/>
          <p:nvPr/>
        </p:nvGrpSpPr>
        <p:grpSpPr>
          <a:xfrm>
            <a:off x="435451" y="297656"/>
            <a:ext cx="1240949" cy="1325563"/>
            <a:chOff x="6500826" y="3535760"/>
            <a:chExt cx="2062013" cy="2536446"/>
          </a:xfrm>
        </p:grpSpPr>
        <p:pic>
          <p:nvPicPr>
            <p:cNvPr id="8" name="Picture 2" descr="http://pptgeo.3dn.ru/AnimFlags/EU/Ukrainian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20138239">
              <a:off x="6705451" y="3535760"/>
              <a:ext cx="1857388" cy="1393042"/>
            </a:xfrm>
            <a:prstGeom prst="rect">
              <a:avLst/>
            </a:prstGeom>
            <a:noFill/>
          </p:spPr>
        </p:pic>
        <p:cxnSp>
          <p:nvCxnSpPr>
            <p:cNvPr id="9" name="Прямая соединительная линия 8"/>
            <p:cNvCxnSpPr/>
            <p:nvPr/>
          </p:nvCxnSpPr>
          <p:spPr>
            <a:xfrm rot="16200000" flipH="1">
              <a:off x="5857884" y="4500570"/>
              <a:ext cx="2214578" cy="928694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9182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litter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5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0845" y="465866"/>
            <a:ext cx="7945629" cy="1325563"/>
          </a:xfrm>
        </p:spPr>
        <p:txBody>
          <a:bodyPr>
            <a:normAutofit/>
          </a:bodyPr>
          <a:lstStyle/>
          <a:p>
            <a:r>
              <a:rPr lang="uk-UA" sz="5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Практична частина</a:t>
            </a:r>
            <a:endParaRPr lang="ru-RU" sz="5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46698" y="1824702"/>
            <a:ext cx="3551274" cy="4825100"/>
          </a:xfrm>
          <a:prstGeom prst="rect">
            <a:avLst/>
          </a:prstGeom>
        </p:spPr>
      </p:pic>
      <p:grpSp>
        <p:nvGrpSpPr>
          <p:cNvPr id="7" name="Группа 8"/>
          <p:cNvGrpSpPr/>
          <p:nvPr/>
        </p:nvGrpSpPr>
        <p:grpSpPr>
          <a:xfrm>
            <a:off x="435451" y="297656"/>
            <a:ext cx="1240949" cy="1325563"/>
            <a:chOff x="6500826" y="3535760"/>
            <a:chExt cx="2062013" cy="2536446"/>
          </a:xfrm>
        </p:grpSpPr>
        <p:pic>
          <p:nvPicPr>
            <p:cNvPr id="8" name="Picture 2" descr="http://pptgeo.3dn.ru/AnimFlags/EU/Ukrainian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20138239">
              <a:off x="6705451" y="3535760"/>
              <a:ext cx="1857388" cy="1393042"/>
            </a:xfrm>
            <a:prstGeom prst="rect">
              <a:avLst/>
            </a:prstGeom>
            <a:noFill/>
          </p:spPr>
        </p:pic>
        <p:cxnSp>
          <p:nvCxnSpPr>
            <p:cNvPr id="9" name="Прямая соединительная линия 8"/>
            <p:cNvCxnSpPr/>
            <p:nvPr/>
          </p:nvCxnSpPr>
          <p:spPr>
            <a:xfrm rot="16200000" flipH="1">
              <a:off x="5857884" y="4500570"/>
              <a:ext cx="2214578" cy="928694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8874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8116" y="336267"/>
            <a:ext cx="3856655" cy="1325563"/>
          </a:xfrm>
        </p:spPr>
        <p:txBody>
          <a:bodyPr>
            <a:noAutofit/>
          </a:bodyPr>
          <a:lstStyle/>
          <a:p>
            <a:pPr algn="ctr"/>
            <a:r>
              <a:rPr lang="uk-UA" sz="5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 України</a:t>
            </a:r>
            <a:endParaRPr lang="ru-RU" sz="5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http://in-kyiv.com.ua/wp-content/uploads/2015/11/221422prirodapolepsheni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44439">
            <a:off x="2650443" y="1573168"/>
            <a:ext cx="5999026" cy="374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r-e-e-d.com/wp-content/uploads/2015/09/%D0%BA%D0%BE%D1%81%D1%82%D0%B5%D0%BB-%D0%BA%D0%B8%D0%B5%D0%B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22533">
            <a:off x="3162868" y="908637"/>
            <a:ext cx="6483476" cy="4650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tv-vin.com/images/UKRAINA/Kyiv%20in%20Timelapse%20%20Ukrain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04400">
            <a:off x="3780095" y="1534547"/>
            <a:ext cx="7303144" cy="4108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image.tsn.ua/media/images2/original/Aug2010/36285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4241">
            <a:off x="4411362" y="2566207"/>
            <a:ext cx="5668872" cy="378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gortury.com.ua/images/stories/flags/maps/ukraine0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941" y="3234088"/>
            <a:ext cx="5299451" cy="3592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Группа 8"/>
          <p:cNvGrpSpPr/>
          <p:nvPr/>
        </p:nvGrpSpPr>
        <p:grpSpPr>
          <a:xfrm>
            <a:off x="154020" y="225085"/>
            <a:ext cx="1240949" cy="1325563"/>
            <a:chOff x="6500826" y="3535760"/>
            <a:chExt cx="2062013" cy="2536446"/>
          </a:xfrm>
        </p:grpSpPr>
        <p:pic>
          <p:nvPicPr>
            <p:cNvPr id="12" name="Picture 2" descr="http://pptgeo.3dn.ru/AnimFlags/EU/Ukrainian.gif"/>
            <p:cNvPicPr>
              <a:picLocks noChangeAspect="1" noChangeArrowheads="1" noCrop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20138239">
              <a:off x="6705451" y="3535760"/>
              <a:ext cx="1857388" cy="1393042"/>
            </a:xfrm>
            <a:prstGeom prst="rect">
              <a:avLst/>
            </a:prstGeom>
            <a:noFill/>
          </p:spPr>
        </p:pic>
        <p:cxnSp>
          <p:nvCxnSpPr>
            <p:cNvPr id="13" name="Прямая соединительная линия 12"/>
            <p:cNvCxnSpPr/>
            <p:nvPr/>
          </p:nvCxnSpPr>
          <p:spPr>
            <a:xfrm rot="16200000" flipH="1">
              <a:off x="5857884" y="4500570"/>
              <a:ext cx="2214578" cy="928694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2010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8"/>
          <p:cNvGrpSpPr/>
          <p:nvPr/>
        </p:nvGrpSpPr>
        <p:grpSpPr>
          <a:xfrm>
            <a:off x="435451" y="297656"/>
            <a:ext cx="1240949" cy="1325563"/>
            <a:chOff x="6500826" y="3535760"/>
            <a:chExt cx="2062013" cy="2536446"/>
          </a:xfrm>
        </p:grpSpPr>
        <p:pic>
          <p:nvPicPr>
            <p:cNvPr id="7" name="Picture 2" descr="http://pptgeo.3dn.ru/AnimFlags/EU/Ukrainian.gif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20138239">
              <a:off x="6705451" y="3535760"/>
              <a:ext cx="1857388" cy="1393042"/>
            </a:xfrm>
            <a:prstGeom prst="rect">
              <a:avLst/>
            </a:prstGeom>
            <a:noFill/>
          </p:spPr>
        </p:pic>
        <p:cxnSp>
          <p:nvCxnSpPr>
            <p:cNvPr id="8" name="Прямая соединительная линия 7"/>
            <p:cNvCxnSpPr/>
            <p:nvPr/>
          </p:nvCxnSpPr>
          <p:spPr>
            <a:xfrm rot="16200000" flipH="1">
              <a:off x="5857884" y="4500570"/>
              <a:ext cx="2214578" cy="928694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153" y="8679"/>
            <a:ext cx="5401340" cy="737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05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009" y="52710"/>
            <a:ext cx="5039833" cy="6878344"/>
          </a:xfrm>
          <a:prstGeom prst="rect">
            <a:avLst/>
          </a:prstGeom>
        </p:spPr>
      </p:pic>
      <p:grpSp>
        <p:nvGrpSpPr>
          <p:cNvPr id="3" name="Группа 8"/>
          <p:cNvGrpSpPr/>
          <p:nvPr/>
        </p:nvGrpSpPr>
        <p:grpSpPr>
          <a:xfrm>
            <a:off x="435451" y="297656"/>
            <a:ext cx="1240949" cy="1325563"/>
            <a:chOff x="6500826" y="3535760"/>
            <a:chExt cx="2062013" cy="2536446"/>
          </a:xfrm>
        </p:grpSpPr>
        <p:pic>
          <p:nvPicPr>
            <p:cNvPr id="4" name="Picture 2" descr="http://pptgeo.3dn.ru/AnimFlags/EU/Ukrainian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20138239">
              <a:off x="6705451" y="3535760"/>
              <a:ext cx="1857388" cy="1393042"/>
            </a:xfrm>
            <a:prstGeom prst="rect">
              <a:avLst/>
            </a:prstGeom>
            <a:noFill/>
          </p:spPr>
        </p:pic>
        <p:cxnSp>
          <p:nvCxnSpPr>
            <p:cNvPr id="5" name="Прямая соединительная линия 4"/>
            <p:cNvCxnSpPr/>
            <p:nvPr/>
          </p:nvCxnSpPr>
          <p:spPr>
            <a:xfrm rot="16200000" flipH="1">
              <a:off x="5857884" y="4500570"/>
              <a:ext cx="2214578" cy="928694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8870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141" y="46145"/>
            <a:ext cx="9802368" cy="65105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11"/>
          <a:stretch/>
        </p:blipFill>
        <p:spPr>
          <a:xfrm>
            <a:off x="4148551" y="1266043"/>
            <a:ext cx="3784497" cy="513961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625990" y="46145"/>
            <a:ext cx="2829621" cy="1068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uk-UA" sz="2000" b="1" dirty="0">
                <a:ln w="1016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outerShdw blurRad="38100" dist="22860" dir="540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Дніпродзержинський </a:t>
            </a:r>
            <a:endParaRPr lang="uk-UA" sz="2000" b="1" dirty="0" smtClean="0">
              <a:ln w="10160" cap="flat" cmpd="sng" algn="ctr">
                <a:solidFill>
                  <a:srgbClr val="4472C4"/>
                </a:solidFill>
                <a:prstDash val="solid"/>
                <a:round/>
              </a:ln>
              <a:solidFill>
                <a:srgbClr val="FFFFFF"/>
              </a:solidFill>
              <a:effectLst>
                <a:outerShdw blurRad="38100" dist="22860" dir="540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uk-UA" sz="2000" b="1" dirty="0" smtClean="0">
                <a:ln w="1016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outerShdw blurRad="38100" dist="22860" dir="540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металургійний </a:t>
            </a:r>
            <a:r>
              <a:rPr lang="uk-UA" sz="2000" b="1" dirty="0">
                <a:ln w="10160" cap="flat" cmpd="sng" algn="ctr">
                  <a:solidFill>
                    <a:srgbClr val="4472C4"/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outerShdw blurRad="38100" dist="22860" dir="540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коледж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50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8"/>
          <p:cNvGrpSpPr/>
          <p:nvPr/>
        </p:nvGrpSpPr>
        <p:grpSpPr>
          <a:xfrm>
            <a:off x="435451" y="297656"/>
            <a:ext cx="1240949" cy="1325563"/>
            <a:chOff x="6500826" y="3535760"/>
            <a:chExt cx="2062013" cy="2536446"/>
          </a:xfrm>
        </p:grpSpPr>
        <p:pic>
          <p:nvPicPr>
            <p:cNvPr id="7" name="Picture 2" descr="http://pptgeo.3dn.ru/AnimFlags/EU/Ukrainian.gif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20138239">
              <a:off x="6705451" y="3535760"/>
              <a:ext cx="1857388" cy="1393042"/>
            </a:xfrm>
            <a:prstGeom prst="rect">
              <a:avLst/>
            </a:prstGeom>
            <a:noFill/>
          </p:spPr>
        </p:pic>
        <p:cxnSp>
          <p:nvCxnSpPr>
            <p:cNvPr id="8" name="Прямая соединительная линия 7"/>
            <p:cNvCxnSpPr/>
            <p:nvPr/>
          </p:nvCxnSpPr>
          <p:spPr>
            <a:xfrm rot="16200000" flipH="1">
              <a:off x="5857884" y="4500570"/>
              <a:ext cx="2214578" cy="928694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11"/>
          <a:stretch/>
        </p:blipFill>
        <p:spPr>
          <a:xfrm>
            <a:off x="4866494" y="0"/>
            <a:ext cx="50498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40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8999" y="465866"/>
            <a:ext cx="5999813" cy="1006373"/>
          </a:xfrm>
        </p:spPr>
        <p:txBody>
          <a:bodyPr>
            <a:noAutofit/>
          </a:bodyPr>
          <a:lstStyle/>
          <a:p>
            <a:r>
              <a:rPr lang="uk-UA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Мета роботи: </a:t>
            </a:r>
            <a:endParaRPr lang="ru-RU" sz="5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14901" y="2098624"/>
            <a:ext cx="10515600" cy="4622217"/>
          </a:xfrm>
        </p:spPr>
        <p:txBody>
          <a:bodyPr>
            <a:normAutofit/>
          </a:bodyPr>
          <a:lstStyle/>
          <a:p>
            <a:pPr marL="539750" indent="-539750" algn="just">
              <a:buFont typeface="Wingdings" panose="05000000000000000000" pitchFamily="2" charset="2"/>
              <a:buChar char="v"/>
            </a:pPr>
            <a:r>
              <a:rPr lang="uk-UA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визначити</a:t>
            </a:r>
            <a:r>
              <a:rPr lang="uk-UA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які ᴏ</a:t>
            </a:r>
            <a:r>
              <a:rPr lang="uk-UA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сʜовні</a:t>
            </a:r>
            <a:r>
              <a:rPr lang="uk-UA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геометричні фігури </a:t>
            </a:r>
            <a:r>
              <a:rPr lang="uk-UA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використовуються </a:t>
            </a:r>
            <a:r>
              <a:rPr lang="uk-UA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складанні геометричної </a:t>
            </a:r>
            <a:r>
              <a:rPr lang="uk-UA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мозаїки;</a:t>
            </a:r>
          </a:p>
          <a:p>
            <a:pPr marL="539750" indent="-539750" algn="just">
              <a:buFont typeface="Wingdings" panose="05000000000000000000" pitchFamily="2" charset="2"/>
              <a:buChar char="v"/>
            </a:pPr>
            <a:r>
              <a:rPr lang="uk-UA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встановити всі можливі способи покриття площини правильними </a:t>
            </a:r>
            <a:r>
              <a:rPr lang="uk-UA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многокутниками;</a:t>
            </a:r>
          </a:p>
          <a:p>
            <a:pPr marL="539750" indent="-539750" algn="just">
              <a:buFont typeface="Wingdings" panose="05000000000000000000" pitchFamily="2" charset="2"/>
              <a:buChar char="v"/>
            </a:pPr>
            <a:r>
              <a:rPr lang="uk-UA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розробити зразок мозаїки </a:t>
            </a:r>
            <a:r>
              <a:rPr lang="uk-UA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uk-UA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своїм </a:t>
            </a:r>
            <a:r>
              <a:rPr lang="uk-UA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малюнком.</a:t>
            </a: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Группа 8"/>
          <p:cNvGrpSpPr/>
          <p:nvPr/>
        </p:nvGrpSpPr>
        <p:grpSpPr>
          <a:xfrm>
            <a:off x="435451" y="297656"/>
            <a:ext cx="1240949" cy="1325563"/>
            <a:chOff x="6500826" y="3535760"/>
            <a:chExt cx="2062013" cy="2536446"/>
          </a:xfrm>
        </p:grpSpPr>
        <p:pic>
          <p:nvPicPr>
            <p:cNvPr id="5" name="Picture 2" descr="http://pptgeo.3dn.ru/AnimFlags/EU/Ukrainian.gif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20138239">
              <a:off x="6705451" y="3535760"/>
              <a:ext cx="1857388" cy="1393042"/>
            </a:xfrm>
            <a:prstGeom prst="rect">
              <a:avLst/>
            </a:prstGeom>
            <a:noFill/>
          </p:spPr>
        </p:pic>
        <p:cxnSp>
          <p:nvCxnSpPr>
            <p:cNvPr id="6" name="Прямая соединительная линия 5"/>
            <p:cNvCxnSpPr/>
            <p:nvPr/>
          </p:nvCxnSpPr>
          <p:spPr>
            <a:xfrm rot="16200000" flipH="1">
              <a:off x="5857884" y="4500570"/>
              <a:ext cx="2214578" cy="928694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4771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7498" y="29765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uk-UA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історії виникнення мозаїки</a:t>
            </a:r>
            <a:endParaRPr lang="ru-RU" sz="5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17498" y="1579677"/>
            <a:ext cx="5167188" cy="3756148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598734" y="1499265"/>
            <a:ext cx="3319419" cy="444717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155302" y="5577104"/>
            <a:ext cx="29770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«Битва при </a:t>
            </a:r>
            <a:r>
              <a:rPr lang="uk-UA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Іссі</a:t>
            </a:r>
            <a:r>
              <a:rPr lang="uk-UA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435451" y="297656"/>
            <a:ext cx="1240949" cy="1325563"/>
            <a:chOff x="6500826" y="3535760"/>
            <a:chExt cx="2062013" cy="2536446"/>
          </a:xfrm>
        </p:grpSpPr>
        <p:pic>
          <p:nvPicPr>
            <p:cNvPr id="10" name="Picture 2" descr="http://pptgeo.3dn.ru/AnimFlags/EU/Ukrainian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20138239">
              <a:off x="6705451" y="3535760"/>
              <a:ext cx="1857388" cy="1393042"/>
            </a:xfrm>
            <a:prstGeom prst="rect">
              <a:avLst/>
            </a:prstGeom>
            <a:noFill/>
          </p:spPr>
        </p:pic>
        <p:cxnSp>
          <p:nvCxnSpPr>
            <p:cNvPr id="11" name="Прямая соединительная линия 10"/>
            <p:cNvCxnSpPr/>
            <p:nvPr/>
          </p:nvCxnSpPr>
          <p:spPr>
            <a:xfrm rot="16200000" flipH="1">
              <a:off x="5857884" y="4500570"/>
              <a:ext cx="2214578" cy="928694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7358674" y="6100324"/>
            <a:ext cx="35786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Візантійська мозаїка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60390" y="2839549"/>
            <a:ext cx="1124859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Мозаїка</a:t>
            </a:r>
            <a:r>
              <a:rPr lang="ru-RU" sz="4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40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зародилася</a:t>
            </a:r>
            <a:r>
              <a:rPr lang="ru-RU" sz="4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ще</a:t>
            </a:r>
            <a:r>
              <a:rPr lang="ru-RU" sz="4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на </a:t>
            </a:r>
            <a:r>
              <a:rPr lang="ru-RU" sz="4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стародавньому</a:t>
            </a:r>
            <a:r>
              <a:rPr lang="ru-RU" sz="4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Сході</a:t>
            </a:r>
            <a:endParaRPr lang="ru-RU" sz="4000" b="1" dirty="0"/>
          </a:p>
        </p:txBody>
      </p:sp>
      <p:pic>
        <p:nvPicPr>
          <p:cNvPr id="2050" name="Picture 2" descr="орнамент-византи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742" y="2215826"/>
            <a:ext cx="5521589" cy="3570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215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2" grpId="0"/>
      <p:bldP spid="8" grpId="0"/>
      <p:bldP spid="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0359" y="29765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uk-UA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Мозаїчне мистецтво в Україні</a:t>
            </a:r>
            <a:endParaRPr lang="ru-RU" sz="5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17498" y="1465942"/>
            <a:ext cx="4457926" cy="603704"/>
          </a:xfrm>
        </p:spPr>
        <p:txBody>
          <a:bodyPr>
            <a:normAutofit/>
          </a:bodyPr>
          <a:lstStyle/>
          <a:p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Софійський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собор в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Києві</a:t>
            </a:r>
            <a:endParaRPr lang="ru-RU" sz="2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965475" y="2126213"/>
            <a:ext cx="2867782" cy="4485916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346370" y="1533753"/>
            <a:ext cx="5183188" cy="823912"/>
          </a:xfrm>
        </p:spPr>
        <p:txBody>
          <a:bodyPr>
            <a:noAutofit/>
          </a:bodyPr>
          <a:lstStyle/>
          <a:p>
            <a:pPr algn="ctr"/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Михайлівський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Золотоверхий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монастир</a:t>
            </a:r>
            <a:endParaRPr lang="ru-RU" sz="2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507945" y="2388962"/>
            <a:ext cx="5016398" cy="4307975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435451" y="297656"/>
            <a:ext cx="1240949" cy="1325563"/>
            <a:chOff x="6500826" y="3535760"/>
            <a:chExt cx="2062013" cy="2536446"/>
          </a:xfrm>
        </p:grpSpPr>
        <p:pic>
          <p:nvPicPr>
            <p:cNvPr id="10" name="Picture 2" descr="http://pptgeo.3dn.ru/AnimFlags/EU/Ukrainian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20138239">
              <a:off x="6705451" y="3535760"/>
              <a:ext cx="1857388" cy="1393042"/>
            </a:xfrm>
            <a:prstGeom prst="rect">
              <a:avLst/>
            </a:prstGeom>
            <a:noFill/>
          </p:spPr>
        </p:pic>
        <p:cxnSp>
          <p:nvCxnSpPr>
            <p:cNvPr id="11" name="Прямая соединительная линия 10"/>
            <p:cNvCxnSpPr/>
            <p:nvPr/>
          </p:nvCxnSpPr>
          <p:spPr>
            <a:xfrm rot="16200000" flipH="1">
              <a:off x="5857884" y="4500570"/>
              <a:ext cx="2214578" cy="928694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4" name="Прямоугольник 3"/>
          <p:cNvSpPr/>
          <p:nvPr/>
        </p:nvSpPr>
        <p:spPr>
          <a:xfrm>
            <a:off x="1965475" y="3105835"/>
            <a:ext cx="95588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На </a:t>
            </a:r>
            <a:r>
              <a:rPr lang="ru-RU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території</a:t>
            </a:r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України</a:t>
            </a:r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мозаїчне</a:t>
            </a:r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мистецтво</a:t>
            </a:r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зародилося</a:t>
            </a:r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значно</a:t>
            </a:r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пізніше</a:t>
            </a:r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в X </a:t>
            </a:r>
            <a:r>
              <a:rPr lang="ru-RU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столітті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63183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 build="p"/>
      <p:bldP spid="4" grpId="1"/>
      <p:bldP spid="4" grpId="3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203" y="29765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uk-UA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Найкрасивіші міста України</a:t>
            </a:r>
            <a:endParaRPr lang="ru-RU" sz="5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12" y="1623218"/>
            <a:ext cx="2320922" cy="24295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693" y="2660777"/>
            <a:ext cx="2694177" cy="211201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0401" y="1697206"/>
            <a:ext cx="2641599" cy="242782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3656" y="3532511"/>
            <a:ext cx="2656115" cy="2122223"/>
          </a:xfrm>
          <a:prstGeom prst="rect">
            <a:avLst/>
          </a:prstGeom>
        </p:spPr>
      </p:pic>
      <p:grpSp>
        <p:nvGrpSpPr>
          <p:cNvPr id="11" name="Группа 8"/>
          <p:cNvGrpSpPr/>
          <p:nvPr/>
        </p:nvGrpSpPr>
        <p:grpSpPr>
          <a:xfrm>
            <a:off x="435451" y="297656"/>
            <a:ext cx="1240949" cy="1325563"/>
            <a:chOff x="6500826" y="3535760"/>
            <a:chExt cx="2062013" cy="2536446"/>
          </a:xfrm>
        </p:grpSpPr>
        <p:pic>
          <p:nvPicPr>
            <p:cNvPr id="12" name="Picture 2" descr="http://pptgeo.3dn.ru/AnimFlags/EU/Ukrainian.gif"/>
            <p:cNvPicPr>
              <a:picLocks noChangeAspect="1" noChangeArrowheads="1" noCrop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20138239">
              <a:off x="6705451" y="3535760"/>
              <a:ext cx="1857388" cy="1393042"/>
            </a:xfrm>
            <a:prstGeom prst="rect">
              <a:avLst/>
            </a:prstGeom>
            <a:noFill/>
          </p:spPr>
        </p:pic>
        <p:cxnSp>
          <p:nvCxnSpPr>
            <p:cNvPr id="13" name="Прямая соединительная линия 12"/>
            <p:cNvCxnSpPr/>
            <p:nvPr/>
          </p:nvCxnSpPr>
          <p:spPr>
            <a:xfrm rot="16200000" flipH="1">
              <a:off x="5857884" y="4500570"/>
              <a:ext cx="2214578" cy="928694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59168" y="4363867"/>
            <a:ext cx="2494133" cy="24941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52698" y="4141644"/>
            <a:ext cx="2853292" cy="214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47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8636" y="300613"/>
            <a:ext cx="9078661" cy="2708275"/>
          </a:xfrm>
        </p:spPr>
        <p:txBody>
          <a:bodyPr>
            <a:normAutofit fontScale="90000"/>
          </a:bodyPr>
          <a:lstStyle/>
          <a:p>
            <a:pPr algn="just"/>
            <a:r>
              <a:rPr lang="uk-UA" sz="4900" b="1" i="1" dirty="0" smtClean="0">
                <a:latin typeface="+mn-lt"/>
                <a:cs typeface="Times New Roman" panose="02020603050405020304" pitchFamily="18" charset="0"/>
              </a:rPr>
              <a:t>Геометрична мозаїка (паркет) </a:t>
            </a:r>
            <a:r>
              <a:rPr lang="uk-UA" dirty="0" smtClean="0">
                <a:latin typeface="+mn-lt"/>
              </a:rPr>
              <a:t>- </a:t>
            </a:r>
            <a:r>
              <a:rPr lang="uk-UA" sz="4000" dirty="0" smtClean="0">
                <a:latin typeface="+mn-lt"/>
                <a:cs typeface="Times New Roman" panose="02020603050405020304" pitchFamily="18" charset="0"/>
              </a:rPr>
              <a:t>заповнення площини однаковими фігурами (елементами мозаїки), які не перекривають один одного і не залишають на площині порожнього простору.</a:t>
            </a:r>
            <a:endParaRPr lang="uk-UA" sz="4000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9776" y="3196322"/>
            <a:ext cx="4609702" cy="2763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8187" y="3332160"/>
            <a:ext cx="5960534" cy="2469549"/>
          </a:xfrm>
          <a:prstGeom prst="rect">
            <a:avLst/>
          </a:prstGeom>
        </p:spPr>
      </p:pic>
      <p:grpSp>
        <p:nvGrpSpPr>
          <p:cNvPr id="6" name="Группа 8"/>
          <p:cNvGrpSpPr/>
          <p:nvPr/>
        </p:nvGrpSpPr>
        <p:grpSpPr>
          <a:xfrm>
            <a:off x="435451" y="297656"/>
            <a:ext cx="1240949" cy="1325563"/>
            <a:chOff x="6500826" y="3535760"/>
            <a:chExt cx="2062013" cy="2536446"/>
          </a:xfrm>
        </p:grpSpPr>
        <p:pic>
          <p:nvPicPr>
            <p:cNvPr id="7" name="Picture 2" descr="http://pptgeo.3dn.ru/AnimFlags/EU/Ukrainian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20138239">
              <a:off x="6705451" y="3535760"/>
              <a:ext cx="1857388" cy="1393042"/>
            </a:xfrm>
            <a:prstGeom prst="rect">
              <a:avLst/>
            </a:prstGeom>
            <a:noFill/>
          </p:spPr>
        </p:pic>
        <p:cxnSp>
          <p:nvCxnSpPr>
            <p:cNvPr id="8" name="Прямая соединительная линия 7"/>
            <p:cNvCxnSpPr/>
            <p:nvPr/>
          </p:nvCxnSpPr>
          <p:spPr>
            <a:xfrm rot="16200000" flipH="1">
              <a:off x="5857884" y="4500570"/>
              <a:ext cx="2214578" cy="928694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2722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460500"/>
          </a:xfrm>
        </p:spPr>
        <p:txBody>
          <a:bodyPr>
            <a:normAutofit/>
          </a:bodyPr>
          <a:lstStyle/>
          <a:p>
            <a:pPr algn="ctr"/>
            <a:r>
              <a:rPr lang="uk-UA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Правильний паркет</a:t>
            </a:r>
            <a:endParaRPr lang="ru-RU" sz="5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848" r="8114" b="2302"/>
          <a:stretch/>
        </p:blipFill>
        <p:spPr>
          <a:xfrm>
            <a:off x="825260" y="2547889"/>
            <a:ext cx="2548561" cy="40202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1078" y="1623219"/>
            <a:ext cx="3246651" cy="30869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9247" y="3057258"/>
            <a:ext cx="3619939" cy="3305880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435451" y="297656"/>
            <a:ext cx="1240949" cy="1325563"/>
            <a:chOff x="6500826" y="3535760"/>
            <a:chExt cx="2062013" cy="2536446"/>
          </a:xfrm>
        </p:grpSpPr>
        <p:pic>
          <p:nvPicPr>
            <p:cNvPr id="10" name="Picture 2" descr="http://pptgeo.3dn.ru/AnimFlags/EU/Ukrainian.gif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20138239">
              <a:off x="6705451" y="3535760"/>
              <a:ext cx="1857388" cy="1393042"/>
            </a:xfrm>
            <a:prstGeom prst="rect">
              <a:avLst/>
            </a:prstGeom>
            <a:noFill/>
          </p:spPr>
        </p:pic>
        <p:cxnSp>
          <p:nvCxnSpPr>
            <p:cNvPr id="11" name="Прямая соединительная линия 10"/>
            <p:cNvCxnSpPr/>
            <p:nvPr/>
          </p:nvCxnSpPr>
          <p:spPr>
            <a:xfrm rot="16200000" flipH="1">
              <a:off x="5857884" y="4500570"/>
              <a:ext cx="2214578" cy="928694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8416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6788" y="365125"/>
            <a:ext cx="10299598" cy="1325563"/>
          </a:xfrm>
        </p:spPr>
        <p:txBody>
          <a:bodyPr>
            <a:noAutofit/>
          </a:bodyPr>
          <a:lstStyle/>
          <a:p>
            <a:pPr algn="ctr"/>
            <a:r>
              <a:rPr lang="uk-UA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Якими многокутниками можна викласти плоску поверхню?</a:t>
            </a:r>
            <a:endParaRPr lang="ru-RU" sz="5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4901" y="2105659"/>
            <a:ext cx="10979569" cy="2713084"/>
          </a:xfrm>
        </p:spPr>
        <p:txBody>
          <a:bodyPr>
            <a:normAutofit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Сума всіх кутів n-кутника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-   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180°</a:t>
            </a: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n-2)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454627" y="3643630"/>
            <a:ext cx="1800225" cy="1590675"/>
            <a:chOff x="8181" y="2034"/>
            <a:chExt cx="2880" cy="2505"/>
          </a:xfrm>
        </p:grpSpPr>
        <p:sp>
          <p:nvSpPr>
            <p:cNvPr id="5" name="AutoShape 3"/>
            <p:cNvSpPr>
              <a:spLocks noChangeArrowheads="1"/>
            </p:cNvSpPr>
            <p:nvPr/>
          </p:nvSpPr>
          <p:spPr bwMode="auto">
            <a:xfrm>
              <a:off x="8181" y="2034"/>
              <a:ext cx="1440" cy="1245"/>
            </a:xfrm>
            <a:prstGeom prst="triangle">
              <a:avLst>
                <a:gd name="adj" fmla="val 50000"/>
              </a:avLst>
            </a:prstGeom>
            <a:solidFill>
              <a:srgbClr val="FF00FF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auto">
            <a:xfrm>
              <a:off x="9621" y="2034"/>
              <a:ext cx="1440" cy="1245"/>
            </a:xfrm>
            <a:prstGeom prst="triangle">
              <a:avLst>
                <a:gd name="adj" fmla="val 50000"/>
              </a:avLst>
            </a:prstGeom>
            <a:solidFill>
              <a:srgbClr val="FF00FF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" name="AutoShape 5"/>
            <p:cNvSpPr>
              <a:spLocks noChangeArrowheads="1"/>
            </p:cNvSpPr>
            <p:nvPr/>
          </p:nvSpPr>
          <p:spPr bwMode="auto">
            <a:xfrm flipV="1">
              <a:off x="8901" y="2034"/>
              <a:ext cx="1440" cy="1245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 flipV="1">
              <a:off x="8181" y="3294"/>
              <a:ext cx="1440" cy="1245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 flipV="1">
              <a:off x="9621" y="3294"/>
              <a:ext cx="1440" cy="1245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AutoShape 8"/>
            <p:cNvSpPr>
              <a:spLocks noChangeArrowheads="1"/>
            </p:cNvSpPr>
            <p:nvPr/>
          </p:nvSpPr>
          <p:spPr bwMode="auto">
            <a:xfrm>
              <a:off x="8901" y="3294"/>
              <a:ext cx="1440" cy="1245"/>
            </a:xfrm>
            <a:prstGeom prst="triangle">
              <a:avLst>
                <a:gd name="adj" fmla="val 50000"/>
              </a:avLst>
            </a:prstGeom>
            <a:solidFill>
              <a:srgbClr val="FF00FF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88" b="993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928" y="2105659"/>
            <a:ext cx="2311400" cy="219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768" y="3261360"/>
            <a:ext cx="2305050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Группа 8"/>
          <p:cNvGrpSpPr/>
          <p:nvPr/>
        </p:nvGrpSpPr>
        <p:grpSpPr>
          <a:xfrm>
            <a:off x="435451" y="297656"/>
            <a:ext cx="1240949" cy="1325563"/>
            <a:chOff x="6500826" y="3535760"/>
            <a:chExt cx="2062013" cy="2536446"/>
          </a:xfrm>
        </p:grpSpPr>
        <p:pic>
          <p:nvPicPr>
            <p:cNvPr id="14" name="Picture 2" descr="http://pptgeo.3dn.ru/AnimFlags/EU/Ukrainian.gif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20138239">
              <a:off x="6705451" y="3535760"/>
              <a:ext cx="1857388" cy="1393042"/>
            </a:xfrm>
            <a:prstGeom prst="rect">
              <a:avLst/>
            </a:prstGeom>
            <a:noFill/>
          </p:spPr>
        </p:pic>
        <p:cxnSp>
          <p:nvCxnSpPr>
            <p:cNvPr id="15" name="Прямая соединительная линия 14"/>
            <p:cNvCxnSpPr/>
            <p:nvPr/>
          </p:nvCxnSpPr>
          <p:spPr>
            <a:xfrm rot="16200000" flipH="1">
              <a:off x="5857884" y="4500570"/>
              <a:ext cx="2214578" cy="928694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Прямоугольник 16"/>
              <p:cNvSpPr/>
              <p:nvPr/>
            </p:nvSpPr>
            <p:spPr>
              <a:xfrm>
                <a:off x="714900" y="2479622"/>
                <a:ext cx="7201636" cy="7230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uk-UA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Один кут                              </a:t>
                </a:r>
                <a:r>
                  <a:rPr lang="uk-UA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uk-UA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uk-UA" sz="2800">
                            <a:latin typeface="Cambria Math" panose="02040503050406030204" pitchFamily="18" charset="0"/>
                          </a:rPr>
                          <m:t>180 °(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uk-UA" sz="28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uk-UA" sz="2800">
                            <a:latin typeface="Cambria Math" panose="02040503050406030204" pitchFamily="18" charset="0"/>
                          </a:rPr>
                          <m:t>2)</m:t>
                        </m:r>
                      </m:num>
                      <m:den>
                        <m:r>
                          <a:rPr lang="uk-UA" sz="2800" i="1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</m:oMath>
                </a14:m>
                <a:endPara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Прямоугольник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900" y="2479622"/>
                <a:ext cx="7201636" cy="723083"/>
              </a:xfrm>
              <a:prstGeom prst="rect">
                <a:avLst/>
              </a:prstGeom>
              <a:blipFill rotWithShape="0">
                <a:blip r:embed="rId6"/>
                <a:stretch>
                  <a:fillRect l="-1523" b="-1016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Прямоугольник 17"/>
              <p:cNvSpPr/>
              <p:nvPr/>
            </p:nvSpPr>
            <p:spPr>
              <a:xfrm>
                <a:off x="714900" y="3030040"/>
                <a:ext cx="10392229" cy="12014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uk-UA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Кількість кутів</a:t>
                </a:r>
              </a:p>
              <a:p>
                <a:r>
                  <a:rPr lang="uk-UA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в одній вершині                       -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uk-UA" sz="2800">
                            <a:latin typeface="Cambria Math" panose="02040503050406030204" pitchFamily="18" charset="0"/>
                          </a:rPr>
                          <m:t>360 °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800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uk-UA" sz="2800">
                            <a:latin typeface="Cambria Math" panose="02040503050406030204" pitchFamily="18" charset="0"/>
                          </a:rPr>
                          <m:t>180 ° </m:t>
                        </m:r>
                        <m:r>
                          <a:rPr lang="uk-UA" sz="28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uk-UA" sz="28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uk-UA" sz="2800" i="1">
                            <a:latin typeface="Cambria Math" panose="02040503050406030204" pitchFamily="18" charset="0"/>
                          </a:rPr>
                          <m:t>−2</m:t>
                        </m:r>
                        <m:r>
                          <a:rPr lang="uk-UA" sz="280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  <m:r>
                      <a:rPr lang="uk-UA" sz="2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uk-UA" sz="280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800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uk-UA" sz="28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uk-UA" sz="2800" i="1">
                            <a:latin typeface="Cambria Math" panose="02040503050406030204" pitchFamily="18" charset="0"/>
                          </a:rPr>
                          <m:t>−2</m:t>
                        </m:r>
                      </m:den>
                    </m:f>
                    <m:r>
                      <a:rPr lang="uk-UA" sz="2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uk-UA" sz="280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ru-RU" sz="2800" i="1">
                            <a:latin typeface="Cambria Math" panose="02040503050406030204" pitchFamily="18" charset="0"/>
                          </a:rPr>
                          <m:t>−4+4</m:t>
                        </m:r>
                        <m:r>
                          <a:rPr lang="ru-RU" sz="2800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uk-UA" sz="28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uk-UA" sz="2800" i="1">
                            <a:latin typeface="Cambria Math" panose="02040503050406030204" pitchFamily="18" charset="0"/>
                          </a:rPr>
                          <m:t>−2</m:t>
                        </m:r>
                      </m:den>
                    </m:f>
                  </m:oMath>
                </a14:m>
                <a:r>
                  <a:rPr 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2 </a:t>
                </a:r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uk-UA">
                            <a:latin typeface="Cambria Math" panose="02040503050406030204" pitchFamily="18" charset="0"/>
                          </a:rPr>
                          <m:t>4 </m:t>
                        </m:r>
                      </m:num>
                      <m:den>
                        <m:r>
                          <a:rPr lang="uk-UA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uk-UA" i="1">
                            <a:latin typeface="Cambria Math" panose="02040503050406030204" pitchFamily="18" charset="0"/>
                          </a:rPr>
                          <m:t>−2</m:t>
                        </m:r>
                      </m:den>
                    </m:f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18" name="Прямоугольник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900" y="3030040"/>
                <a:ext cx="10392229" cy="1201419"/>
              </a:xfrm>
              <a:prstGeom prst="rect">
                <a:avLst/>
              </a:prstGeom>
              <a:blipFill rotWithShape="0">
                <a:blip r:embed="rId7"/>
                <a:stretch>
                  <a:fillRect l="-1056" t="-5076" b="-50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Прямоугольник 18"/>
          <p:cNvSpPr/>
          <p:nvPr/>
        </p:nvSpPr>
        <p:spPr>
          <a:xfrm>
            <a:off x="714900" y="3988953"/>
            <a:ext cx="52164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може бути  тільки 3, 4 або 6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17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8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178 0  L 0.25 0.16115  L 0.072 0.16115  L 0 0  Z" pathEditMode="relative" ptsTypes="">
                                      <p:cBhvr>
                                        <p:cTn id="7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000"/>
                            </p:stCondLst>
                            <p:childTnLst>
                              <p:par>
                                <p:cTn id="79" presetID="1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178 0  L 0.25 0.16115  L 0.072 0.16115  L 0 0  Z" pathEditMode="relative" ptsTypes="">
                                      <p:cBhvr>
                                        <p:cTn id="8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000"/>
                            </p:stCondLst>
                            <p:childTnLst>
                              <p:par>
                                <p:cTn id="8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000"/>
                            </p:stCondLst>
                            <p:childTnLst>
                              <p:par>
                                <p:cTn id="89" presetID="1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178 0  L 0.25 0.16115  L 0.072 0.16115  L 0 0  Z" pathEditMode="relative" ptsTypes="">
                                      <p:cBhvr>
                                        <p:cTn id="9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3" grpId="1" uiExpand="1" build="allAtOnce"/>
      <p:bldP spid="17" grpId="1"/>
      <p:bldP spid="17" grpId="2"/>
      <p:bldP spid="18" grpId="0"/>
      <p:bldP spid="18" grpId="1"/>
      <p:bldP spid="19" grpId="0"/>
      <p:bldP spid="1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7480" y="500062"/>
            <a:ext cx="8732520" cy="1325563"/>
          </a:xfrm>
        </p:spPr>
        <p:txBody>
          <a:bodyPr>
            <a:noAutofit/>
          </a:bodyPr>
          <a:lstStyle/>
          <a:p>
            <a:pPr lvl="1" algn="l" rtl="0">
              <a:lnSpc>
                <a:spcPct val="90000"/>
              </a:lnSpc>
              <a:spcBef>
                <a:spcPct val="0"/>
              </a:spcBef>
            </a:pPr>
            <a:r>
              <a:rPr lang="uk-UA" sz="5400" b="1" i="1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Напівправильний</a:t>
            </a:r>
            <a:r>
              <a:rPr lang="uk-UA" sz="5400" b="1" i="1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паркет</a:t>
            </a:r>
            <a:r>
              <a:rPr lang="ru-RU" sz="4800" b="1" i="1" dirty="0">
                <a:latin typeface="+mn-lt"/>
              </a:rPr>
              <a:t/>
            </a:r>
            <a:br>
              <a:rPr lang="ru-RU" sz="4800" b="1" i="1" dirty="0">
                <a:latin typeface="+mn-lt"/>
              </a:rPr>
            </a:br>
            <a:endParaRPr lang="ru-RU" sz="4800" b="1" i="1" dirty="0">
              <a:latin typeface="+mn-lt"/>
            </a:endParaRPr>
          </a:p>
        </p:txBody>
      </p:sp>
      <p:grpSp>
        <p:nvGrpSpPr>
          <p:cNvPr id="4" name="Группа 8"/>
          <p:cNvGrpSpPr/>
          <p:nvPr/>
        </p:nvGrpSpPr>
        <p:grpSpPr>
          <a:xfrm>
            <a:off x="435451" y="297656"/>
            <a:ext cx="1240949" cy="1325563"/>
            <a:chOff x="6500826" y="3535760"/>
            <a:chExt cx="2062013" cy="2536446"/>
          </a:xfrm>
        </p:grpSpPr>
        <p:pic>
          <p:nvPicPr>
            <p:cNvPr id="5" name="Picture 2" descr="http://pptgeo.3dn.ru/AnimFlags/EU/Ukrainian.gif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20138239">
              <a:off x="6705451" y="3535760"/>
              <a:ext cx="1857388" cy="1393042"/>
            </a:xfrm>
            <a:prstGeom prst="rect">
              <a:avLst/>
            </a:prstGeom>
            <a:noFill/>
          </p:spPr>
        </p:pic>
        <p:cxnSp>
          <p:nvCxnSpPr>
            <p:cNvPr id="6" name="Прямая соединительная линия 5"/>
            <p:cNvCxnSpPr/>
            <p:nvPr/>
          </p:nvCxnSpPr>
          <p:spPr>
            <a:xfrm rot="16200000" flipH="1">
              <a:off x="5857884" y="4500570"/>
              <a:ext cx="2214578" cy="928694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8152" y="4255177"/>
            <a:ext cx="3316750" cy="23613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450" y="1832907"/>
            <a:ext cx="3344013" cy="23807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6252" y="1790226"/>
            <a:ext cx="3308721" cy="25228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1351" y="4278567"/>
            <a:ext cx="3308721" cy="243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45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820</TotalTime>
  <Words>250</Words>
  <Application>Microsoft Office PowerPoint</Application>
  <PresentationFormat>Широкоэкранный</PresentationFormat>
  <Paragraphs>43</Paragraphs>
  <Slides>19</Slides>
  <Notes>0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8" baseType="lpstr">
      <vt:lpstr>Arial</vt:lpstr>
      <vt:lpstr>Calibri</vt:lpstr>
      <vt:lpstr>Calibri Light</vt:lpstr>
      <vt:lpstr>Cambria Math</vt:lpstr>
      <vt:lpstr>Monotype Corsiva</vt:lpstr>
      <vt:lpstr>Times New Roman</vt:lpstr>
      <vt:lpstr>Wingdings</vt:lpstr>
      <vt:lpstr>Тема Office</vt:lpstr>
      <vt:lpstr>Точечный рисунок</vt:lpstr>
      <vt:lpstr>Геометрична мозаїка і її використання  в архітектурі України </vt:lpstr>
      <vt:lpstr>Мета роботи: </vt:lpstr>
      <vt:lpstr>З історії виникнення мозаїки</vt:lpstr>
      <vt:lpstr>Мозаїчне мистецтво в Україні</vt:lpstr>
      <vt:lpstr>Найкрасивіші міста України</vt:lpstr>
      <vt:lpstr>Геометрична мозаїка (паркет) - заповнення площини однаковими фігурами (елементами мозаїки), які не перекривають один одного і не залишають на площині порожнього простору.</vt:lpstr>
      <vt:lpstr>Правильний паркет</vt:lpstr>
      <vt:lpstr>Якими многокутниками можна викласти плоску поверхню?</vt:lpstr>
      <vt:lpstr>Напівправильний паркет </vt:lpstr>
      <vt:lpstr>7 видів напівправильних паркетів</vt:lpstr>
      <vt:lpstr>Неправильний паркет</vt:lpstr>
      <vt:lpstr>Паркети Моріса Корнеліуса Ешера</vt:lpstr>
      <vt:lpstr>Золотий паркет, плитки Пенроуза</vt:lpstr>
      <vt:lpstr>Практична частина</vt:lpstr>
      <vt:lpstr>Фото України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Nadya Khanina</dc:creator>
  <cp:lastModifiedBy>Надежда Ханина</cp:lastModifiedBy>
  <cp:revision>73</cp:revision>
  <dcterms:created xsi:type="dcterms:W3CDTF">2015-10-16T15:15:40Z</dcterms:created>
  <dcterms:modified xsi:type="dcterms:W3CDTF">2015-12-01T07:32:28Z</dcterms:modified>
</cp:coreProperties>
</file>