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 varScale="1">
        <p:scale>
          <a:sx n="69" d="100"/>
          <a:sy n="69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A2664-5225-44BC-9A10-A4CBA3F7CAC0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63D06-169A-4235-A0BB-A287A8E2098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63D06-169A-4235-A0BB-A287A8E20985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5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186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49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84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45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40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63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407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26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52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43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D32AF62-AE6F-49DA-8C37-1ED202F81F12}" type="datetimeFigureOut">
              <a:rPr lang="uk-UA" smtClean="0"/>
              <a:pPr/>
              <a:t>26.09.2017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C9C65B8-2D9E-4BE6-9BEF-36E2785A9DD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54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51520" y="1571612"/>
            <a:ext cx="86781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Перпендикулярність</a:t>
            </a:r>
          </a:p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у  просторі</a:t>
            </a:r>
            <a:endParaRPr lang="uk-U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1015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геометрі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85740"/>
            <a:ext cx="7072362" cy="4429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232" y="42860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Перпендикулярність двох площин</a:t>
            </a:r>
            <a:endParaRPr lang="uk-UA" sz="28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143380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Означення.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Дві площини, що перетинаються, називаються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перпендикулярним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и, якщо третя площина, перпендикулярна до прямої перетину цих площин, перетинає їх по перпендикулярних прямих.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250030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4143372" y="250030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4357694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перетинає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по прямій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перетинає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по прямій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перетинає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по прямій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</a:t>
            </a:r>
            <a:r>
              <a:rPr lang="en-US" u="sng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</a:t>
            </a:r>
            <a:r>
              <a:rPr lang="uk-UA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914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1429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atin typeface="Monotype Corsiva" pitchFamily="66" charset="0"/>
              </a:rPr>
              <a:t>Відстані у просторі </a:t>
            </a:r>
            <a:endParaRPr lang="uk-UA" sz="3600" b="1" i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071546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Відстань між двома точками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дорівнює довжині відрізка, що з'єднує ці точки.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2714620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Відстань від точки до прямої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це довжина перпендикуляра, опущеного з даної точки на пряму.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857760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Відстань між паралельними прямими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це відстань від якої-небудь точки однієї прямої до другої.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 сполучна лінія 11"/>
          <p:cNvCxnSpPr/>
          <p:nvPr/>
        </p:nvCxnSpPr>
        <p:spPr>
          <a:xfrm flipV="1">
            <a:off x="1285852" y="3500438"/>
            <a:ext cx="2143140" cy="500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кутник 17"/>
          <p:cNvSpPr/>
          <p:nvPr/>
        </p:nvSpPr>
        <p:spPr>
          <a:xfrm rot="20760094">
            <a:off x="2329346" y="3592261"/>
            <a:ext cx="185707" cy="13982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Овал 20"/>
          <p:cNvSpPr/>
          <p:nvPr/>
        </p:nvSpPr>
        <p:spPr>
          <a:xfrm flipH="1">
            <a:off x="2045951" y="2714620"/>
            <a:ext cx="45719" cy="4571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8" name="Пряма сполучна лінія 27"/>
          <p:cNvCxnSpPr/>
          <p:nvPr/>
        </p:nvCxnSpPr>
        <p:spPr>
          <a:xfrm rot="10800000">
            <a:off x="2071670" y="2714620"/>
            <a:ext cx="260434" cy="97001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сполучна лінія 31"/>
          <p:cNvCxnSpPr/>
          <p:nvPr/>
        </p:nvCxnSpPr>
        <p:spPr>
          <a:xfrm flipV="1">
            <a:off x="5214942" y="5357826"/>
            <a:ext cx="2143140" cy="500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кутник 32"/>
          <p:cNvSpPr/>
          <p:nvPr/>
        </p:nvSpPr>
        <p:spPr>
          <a:xfrm rot="20760094">
            <a:off x="6229227" y="5449648"/>
            <a:ext cx="185707" cy="13982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4" name="Пряма сполучна лінія 33"/>
          <p:cNvCxnSpPr>
            <a:stCxn id="33" idx="1"/>
          </p:cNvCxnSpPr>
          <p:nvPr/>
        </p:nvCxnSpPr>
        <p:spPr>
          <a:xfrm rot="10800000">
            <a:off x="6000761" y="4714884"/>
            <a:ext cx="231225" cy="8271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сполучна лінія 35"/>
          <p:cNvCxnSpPr/>
          <p:nvPr/>
        </p:nvCxnSpPr>
        <p:spPr>
          <a:xfrm flipV="1">
            <a:off x="5000628" y="4429132"/>
            <a:ext cx="2143140" cy="500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кутник 38"/>
          <p:cNvSpPr/>
          <p:nvPr/>
        </p:nvSpPr>
        <p:spPr>
          <a:xfrm rot="20949985">
            <a:off x="2133326" y="3320316"/>
            <a:ext cx="425135" cy="64633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5857884" y="4286256"/>
            <a:ext cx="2857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6072198" y="5143512"/>
            <a:ext cx="3571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1357290" y="3643314"/>
            <a:ext cx="2667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а</a:t>
            </a:r>
            <a:endParaRPr lang="uk-UA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2000232" y="2500306"/>
            <a:ext cx="2744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uk-UA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2285984" y="3714752"/>
            <a:ext cx="28565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endParaRPr lang="uk-UA" sz="1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5000628" y="4643446"/>
            <a:ext cx="27764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4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uk-UA" sz="14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5286380" y="5572140"/>
            <a:ext cx="28084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  <a:endParaRPr lang="uk-UA" sz="14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5786446" y="4429132"/>
            <a:ext cx="2744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endParaRPr lang="uk-UA" sz="12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6143636" y="5572140"/>
            <a:ext cx="26802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endParaRPr lang="uk-UA" sz="12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4414" y="435769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72132" y="607220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 ІІ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b</a:t>
            </a:r>
            <a:r>
              <a:rPr lang="uk-UA" sz="16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uk-UA" sz="1600" i="1" dirty="0" smtClean="0">
                <a:latin typeface="Arial" pitchFamily="34" charset="0"/>
                <a:cs typeface="Arial" pitchFamily="34" charset="0"/>
              </a:rPr>
              <a:t>А є а;</a:t>
            </a:r>
          </a:p>
          <a:p>
            <a:r>
              <a:rPr lang="uk-UA" sz="1600" i="1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uk-UA" sz="1600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sz="1600" i="1" dirty="0">
                <a:latin typeface="Arial" pitchFamily="34" charset="0"/>
                <a:cs typeface="Arial" pitchFamily="34" charset="0"/>
              </a:rPr>
              <a:t>в</a:t>
            </a:r>
            <a:r>
              <a:rPr lang="uk-UA" sz="16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uk-UA" sz="1600" i="1" dirty="0" smtClean="0">
                <a:latin typeface="Arial" pitchFamily="34" charset="0"/>
                <a:cs typeface="Arial" pitchFamily="34" charset="0"/>
              </a:rPr>
              <a:t>В є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sz="1600" i="1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2375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кутник 39"/>
          <p:cNvSpPr/>
          <p:nvPr/>
        </p:nvSpPr>
        <p:spPr>
          <a:xfrm rot="19234656">
            <a:off x="2568941" y="4684855"/>
            <a:ext cx="1628442" cy="693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14546" y="28572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Відстань від точки до площини</a:t>
            </a:r>
            <a:endParaRPr lang="uk-UA" sz="28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78579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Відстань від точки до площини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це довжина перпендикуляра, опущеного з цієї точки на площину.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дані 5"/>
          <p:cNvSpPr/>
          <p:nvPr/>
        </p:nvSpPr>
        <p:spPr>
          <a:xfrm>
            <a:off x="571472" y="2714620"/>
            <a:ext cx="3000396" cy="785818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Блок-схема: дані 9"/>
          <p:cNvSpPr/>
          <p:nvPr/>
        </p:nvSpPr>
        <p:spPr>
          <a:xfrm>
            <a:off x="5500694" y="2714620"/>
            <a:ext cx="3000396" cy="785818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2" name="Пряма сполучна лінія 11"/>
          <p:cNvCxnSpPr/>
          <p:nvPr/>
        </p:nvCxnSpPr>
        <p:spPr>
          <a:xfrm rot="5400000" flipH="1" flipV="1">
            <a:off x="1321571" y="2321711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 rot="5400000" flipH="1" flipV="1">
            <a:off x="5894397" y="2535231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/>
        </p:nvCxnSpPr>
        <p:spPr>
          <a:xfrm rot="5400000" flipH="1" flipV="1">
            <a:off x="6680215" y="2249479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7224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α</a:t>
            </a:r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71736" y="5072074"/>
            <a:ext cx="439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</a:t>
            </a:r>
            <a:endParaRPr lang="uk-UA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1928794" y="2428868"/>
            <a:ext cx="285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1857356" y="928670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6500826" y="2643182"/>
            <a:ext cx="285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6500826" y="1142984"/>
            <a:ext cx="285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7286644" y="857232"/>
            <a:ext cx="285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7215207" y="2357430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5715008" y="307181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α</a:t>
            </a: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2071670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207167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uk-UA" dirty="0"/>
          </a:p>
        </p:txBody>
      </p:sp>
      <p:sp>
        <p:nvSpPr>
          <p:cNvPr id="29" name="TextBox 28"/>
          <p:cNvSpPr txBox="1"/>
          <p:nvPr/>
        </p:nvSpPr>
        <p:spPr>
          <a:xfrm>
            <a:off x="6643702" y="307181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uk-UA" dirty="0"/>
          </a:p>
        </p:txBody>
      </p:sp>
      <p:sp>
        <p:nvSpPr>
          <p:cNvPr id="30" name="TextBox 29"/>
          <p:cNvSpPr txBox="1"/>
          <p:nvPr/>
        </p:nvSpPr>
        <p:spPr>
          <a:xfrm>
            <a:off x="6643702" y="15716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7429520" y="278605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7429520" y="121442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sp>
        <p:nvSpPr>
          <p:cNvPr id="33" name="TextBox 32"/>
          <p:cNvSpPr txBox="1"/>
          <p:nvPr/>
        </p:nvSpPr>
        <p:spPr>
          <a:xfrm>
            <a:off x="357158" y="364331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Проводимо</a:t>
            </a:r>
            <a:r>
              <a:rPr lang="uk-UA" dirty="0" smtClean="0"/>
              <a:t> </a:t>
            </a:r>
            <a:r>
              <a:rPr lang="en-US" dirty="0" smtClean="0"/>
              <a:t>KM</a:t>
            </a:r>
            <a:r>
              <a:rPr lang="uk-UA" u="sng" dirty="0" smtClean="0"/>
              <a:t>І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en-US" dirty="0" smtClean="0"/>
              <a:t>M</a:t>
            </a:r>
            <a:r>
              <a:rPr lang="uk-UA" dirty="0" smtClean="0"/>
              <a:t> є </a:t>
            </a:r>
            <a:r>
              <a:rPr lang="el-GR" dirty="0" smtClean="0"/>
              <a:t>α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34" name="TextBox 33"/>
          <p:cNvSpPr txBox="1"/>
          <p:nvPr/>
        </p:nvSpPr>
        <p:spPr>
          <a:xfrm>
            <a:off x="5572132" y="3714753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Проводимо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ІІ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Тоді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аралелограм 34"/>
          <p:cNvSpPr/>
          <p:nvPr/>
        </p:nvSpPr>
        <p:spPr>
          <a:xfrm rot="1021187">
            <a:off x="3114448" y="4782603"/>
            <a:ext cx="2100597" cy="1363785"/>
          </a:xfrm>
          <a:prstGeom prst="parallelogram">
            <a:avLst>
              <a:gd name="adj" fmla="val 672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Прямокутник 40"/>
          <p:cNvSpPr/>
          <p:nvPr/>
        </p:nvSpPr>
        <p:spPr>
          <a:xfrm>
            <a:off x="3929058" y="578645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α</a:t>
            </a:r>
            <a:endParaRPr lang="uk-UA" dirty="0"/>
          </a:p>
        </p:txBody>
      </p:sp>
      <p:cxnSp>
        <p:nvCxnSpPr>
          <p:cNvPr id="43" name="Пряма сполучна лінія 42"/>
          <p:cNvCxnSpPr/>
          <p:nvPr/>
        </p:nvCxnSpPr>
        <p:spPr>
          <a:xfrm rot="16200000" flipV="1">
            <a:off x="3235573" y="4693989"/>
            <a:ext cx="529714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Прямокутник 44"/>
          <p:cNvSpPr/>
          <p:nvPr/>
        </p:nvSpPr>
        <p:spPr>
          <a:xfrm rot="19183189">
            <a:off x="3470793" y="4763928"/>
            <a:ext cx="3386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6" name="Прямокутник 45"/>
          <p:cNvSpPr/>
          <p:nvPr/>
        </p:nvSpPr>
        <p:spPr>
          <a:xfrm rot="19367909">
            <a:off x="2981012" y="4183161"/>
            <a:ext cx="4699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uk-UA" dirty="0"/>
          </a:p>
        </p:txBody>
      </p:sp>
      <p:sp>
        <p:nvSpPr>
          <p:cNvPr id="48" name="TextBox 47"/>
          <p:cNvSpPr txBox="1"/>
          <p:nvPr/>
        </p:nvSpPr>
        <p:spPr>
          <a:xfrm>
            <a:off x="3571868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М</a:t>
            </a:r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>
            <a:off x="4143372" y="450057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50" name="TextBox 49"/>
          <p:cNvSpPr txBox="1"/>
          <p:nvPr/>
        </p:nvSpPr>
        <p:spPr>
          <a:xfrm>
            <a:off x="2857488" y="57864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52" name="Прямокутник 51"/>
          <p:cNvSpPr/>
          <p:nvPr/>
        </p:nvSpPr>
        <p:spPr>
          <a:xfrm rot="19278867">
            <a:off x="3668611" y="5030903"/>
            <a:ext cx="142876" cy="13112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TextBox 36"/>
          <p:cNvSpPr txBox="1"/>
          <p:nvPr/>
        </p:nvSpPr>
        <p:spPr>
          <a:xfrm>
            <a:off x="5429256" y="5143512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Проводимо через точку К площину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(перетинає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по АВ). Проводимо КМ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АВ. Тоді КМ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414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3" grpId="0"/>
      <p:bldP spid="34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000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Monotype Corsiva" pitchFamily="66" charset="0"/>
              </a:rPr>
              <a:t>Відстань між прямою і паралельною їй площиною</a:t>
            </a:r>
            <a:endParaRPr lang="uk-UA" sz="2800" b="1" i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 Відстанню від прямої до паралельної їй площини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називається відстань від довільної точки цієї прямої до площини.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елограм 5"/>
          <p:cNvSpPr/>
          <p:nvPr/>
        </p:nvSpPr>
        <p:spPr>
          <a:xfrm>
            <a:off x="1071538" y="4071942"/>
            <a:ext cx="3071834" cy="571504"/>
          </a:xfrm>
          <a:prstGeom prst="parallelogram">
            <a:avLst>
              <a:gd name="adj" fmla="val 964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1643042" y="3571876"/>
            <a:ext cx="2428892" cy="1588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2643174" y="2928934"/>
            <a:ext cx="3690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uk-U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500438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ІІ α, А є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Вибираємо на прямій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довільну точку А і знаходимо відстань від цієї точки до площини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96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28572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Monotype Corsiva" pitchFamily="66" charset="0"/>
              </a:rPr>
              <a:t>Відстань між паралельними площинами</a:t>
            </a:r>
            <a:endParaRPr lang="uk-UA" sz="2800" b="1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Відстанню між двома паралельними площинами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називається відстань від довільної точки однієї площини до другої площини.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елограм 6"/>
          <p:cNvSpPr/>
          <p:nvPr/>
        </p:nvSpPr>
        <p:spPr>
          <a:xfrm>
            <a:off x="785786" y="2571744"/>
            <a:ext cx="3357586" cy="428628"/>
          </a:xfrm>
          <a:prstGeom prst="parallelogram">
            <a:avLst>
              <a:gd name="adj" fmla="val 1062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аралелограм 7"/>
          <p:cNvSpPr/>
          <p:nvPr/>
        </p:nvSpPr>
        <p:spPr>
          <a:xfrm>
            <a:off x="571472" y="3357562"/>
            <a:ext cx="3357586" cy="428628"/>
          </a:xfrm>
          <a:prstGeom prst="parallelogram">
            <a:avLst>
              <a:gd name="adj" fmla="val 1062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071538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2285984" y="2143116"/>
            <a:ext cx="3690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786190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ІІ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В є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Вибираємо в площині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довільну точку В і знаходимо відстань від цієї точки до площини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2047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аралелограм 21"/>
          <p:cNvSpPr/>
          <p:nvPr/>
        </p:nvSpPr>
        <p:spPr>
          <a:xfrm rot="10364445">
            <a:off x="2343709" y="3570004"/>
            <a:ext cx="212596" cy="203570"/>
          </a:xfrm>
          <a:prstGeom prst="parallelogram">
            <a:avLst>
              <a:gd name="adj" fmla="val 132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кутник 20"/>
          <p:cNvSpPr/>
          <p:nvPr/>
        </p:nvSpPr>
        <p:spPr>
          <a:xfrm>
            <a:off x="2143108" y="5072074"/>
            <a:ext cx="214314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1785918" y="21429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Monotype Corsiva" pitchFamily="66" charset="0"/>
              </a:rPr>
              <a:t>Відстань між мимобіжними прямими</a:t>
            </a:r>
            <a:endParaRPr lang="uk-UA" sz="28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Спільним перпендикуляром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до двох мимобіжних прямих називається відрізок з кінцями на цих прямих, перпендикулярний до кожної.</a:t>
            </a: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Відстанню між мимобіжними прямими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називається довжина їх спільного перпендикуляра. Вона дорівнює відстані між паралельними площинами, які проходять через ці прямі.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 сполучна лінія 6"/>
          <p:cNvCxnSpPr/>
          <p:nvPr/>
        </p:nvCxnSpPr>
        <p:spPr>
          <a:xfrm rot="5400000">
            <a:off x="1500960" y="4428338"/>
            <a:ext cx="1714512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flipV="1">
            <a:off x="928662" y="3286124"/>
            <a:ext cx="2357454" cy="7858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сполучна лінія 11"/>
          <p:cNvCxnSpPr/>
          <p:nvPr/>
        </p:nvCxnSpPr>
        <p:spPr>
          <a:xfrm>
            <a:off x="1214414" y="5286388"/>
            <a:ext cx="278608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8662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а</a:t>
            </a:r>
            <a:endParaRPr lang="uk-UA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uk-UA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14546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2214546" y="52863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2071670" y="2928934"/>
            <a:ext cx="5722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2143108" y="4643446"/>
            <a:ext cx="4404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uk-U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378619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а,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Прямі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мимобіжні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.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6531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8572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Monotype Corsiva" pitchFamily="66" charset="0"/>
              </a:rPr>
              <a:t>Перпендикулярність прямої і площини</a:t>
            </a:r>
            <a:endParaRPr lang="uk-UA" sz="2800" b="1" i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Пряма, яка перетинає площину, називається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перпендикулярною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 цієї площини, якщо вона перпендикулярна до будь-яких двох прямих, які лежать у цій площині та проходять через точку перетину. </a:t>
            </a:r>
          </a:p>
          <a:p>
            <a:pPr algn="just"/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b="1" dirty="0" smtClean="0">
                <a:latin typeface="Arial" pitchFamily="34" charset="0"/>
                <a:cs typeface="Arial" pitchFamily="34" charset="0"/>
              </a:rPr>
              <a:t>Ознака.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Якщо пряма перпендикулярна до двох прямих, які лежать у площині і перетинаються, то вона перпендикулярна до даної площини.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елограм 5"/>
          <p:cNvSpPr/>
          <p:nvPr/>
        </p:nvSpPr>
        <p:spPr>
          <a:xfrm>
            <a:off x="571472" y="4500570"/>
            <a:ext cx="3714776" cy="1071570"/>
          </a:xfrm>
          <a:prstGeom prst="parallelogram">
            <a:avLst>
              <a:gd name="adj" fmla="val 1037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 сполучна лінія 11"/>
          <p:cNvCxnSpPr/>
          <p:nvPr/>
        </p:nvCxnSpPr>
        <p:spPr>
          <a:xfrm rot="5400000">
            <a:off x="1571604" y="4071942"/>
            <a:ext cx="185738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/>
          <p:nvPr/>
        </p:nvCxnSpPr>
        <p:spPr>
          <a:xfrm>
            <a:off x="1857356" y="4714884"/>
            <a:ext cx="1285884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/>
          <p:nvPr/>
        </p:nvCxnSpPr>
        <p:spPr>
          <a:xfrm flipV="1">
            <a:off x="1643042" y="4786322"/>
            <a:ext cx="1571636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сполучна лінія 18"/>
          <p:cNvCxnSpPr/>
          <p:nvPr/>
        </p:nvCxnSpPr>
        <p:spPr>
          <a:xfrm>
            <a:off x="1714480" y="5000636"/>
            <a:ext cx="164307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аралелограм 19"/>
          <p:cNvSpPr/>
          <p:nvPr/>
        </p:nvSpPr>
        <p:spPr>
          <a:xfrm rot="9903184">
            <a:off x="2508864" y="4856431"/>
            <a:ext cx="152152" cy="125360"/>
          </a:xfrm>
          <a:prstGeom prst="parallelogram">
            <a:avLst>
              <a:gd name="adj" fmla="val 186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кутник 13"/>
          <p:cNvSpPr/>
          <p:nvPr/>
        </p:nvSpPr>
        <p:spPr>
          <a:xfrm>
            <a:off x="2357422" y="4857760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2500298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а</a:t>
            </a:r>
            <a:endParaRPr lang="uk-UA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8728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uk-UA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uk-UA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71802" y="51435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uk-UA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5143504" y="4857760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 ↔ (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а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 →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uk-UA" i="1" dirty="0" smtClean="0">
                <a:latin typeface="Arial" pitchFamily="34" charset="0"/>
                <a:cs typeface="Arial" pitchFamily="34" charset="0"/>
              </a:rPr>
              <a:t>х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будь-яка пряма площини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489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Перпендикуляр коротший за довільну похилу, проведену до площини з тієї ж точки.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428604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У рівних похилих, проведених до площини з однієї точки, проекції рівні, і навпаки.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428604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 двох похилих, проведених до площини з однієї точки, більшою є та, у якої проекція більша, і навпаки.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аралелограм 7"/>
          <p:cNvSpPr/>
          <p:nvPr/>
        </p:nvSpPr>
        <p:spPr>
          <a:xfrm>
            <a:off x="142844" y="2643182"/>
            <a:ext cx="3214678" cy="785818"/>
          </a:xfrm>
          <a:prstGeom prst="parallelogram">
            <a:avLst>
              <a:gd name="adj" fmla="val 767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аралелограм 8"/>
          <p:cNvSpPr/>
          <p:nvPr/>
        </p:nvSpPr>
        <p:spPr>
          <a:xfrm>
            <a:off x="2214546" y="5572140"/>
            <a:ext cx="3214678" cy="785818"/>
          </a:xfrm>
          <a:prstGeom prst="parallelogram">
            <a:avLst>
              <a:gd name="adj" fmla="val 767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аралелограм 9"/>
          <p:cNvSpPr/>
          <p:nvPr/>
        </p:nvSpPr>
        <p:spPr>
          <a:xfrm>
            <a:off x="5715008" y="3786190"/>
            <a:ext cx="3214678" cy="785818"/>
          </a:xfrm>
          <a:prstGeom prst="parallelogram">
            <a:avLst>
              <a:gd name="adj" fmla="val 767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й трикутник 10"/>
          <p:cNvSpPr/>
          <p:nvPr/>
        </p:nvSpPr>
        <p:spPr>
          <a:xfrm>
            <a:off x="4000496" y="4714884"/>
            <a:ext cx="642942" cy="135732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Рівнобедрений трикутник 11"/>
          <p:cNvSpPr/>
          <p:nvPr/>
        </p:nvSpPr>
        <p:spPr>
          <a:xfrm>
            <a:off x="3214678" y="4714884"/>
            <a:ext cx="786347" cy="1357322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Рівнобедрений трикутник 12"/>
          <p:cNvSpPr/>
          <p:nvPr/>
        </p:nvSpPr>
        <p:spPr>
          <a:xfrm>
            <a:off x="1142976" y="1857364"/>
            <a:ext cx="786347" cy="1357322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Рівнобедрений трикутник 14"/>
          <p:cNvSpPr/>
          <p:nvPr/>
        </p:nvSpPr>
        <p:spPr>
          <a:xfrm>
            <a:off x="6429388" y="2857496"/>
            <a:ext cx="786347" cy="1357322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Рівнобедрений трикутник 15"/>
          <p:cNvSpPr/>
          <p:nvPr/>
        </p:nvSpPr>
        <p:spPr>
          <a:xfrm>
            <a:off x="7215207" y="2857496"/>
            <a:ext cx="500066" cy="1357322"/>
          </a:xfrm>
          <a:prstGeom prst="triangle">
            <a:avLst>
              <a:gd name="adj" fmla="val 13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кутник 16"/>
          <p:cNvSpPr/>
          <p:nvPr/>
        </p:nvSpPr>
        <p:spPr>
          <a:xfrm>
            <a:off x="7072330" y="4071942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7215206" y="4071942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кутник 19"/>
          <p:cNvSpPr/>
          <p:nvPr/>
        </p:nvSpPr>
        <p:spPr>
          <a:xfrm>
            <a:off x="3857620" y="5929330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кутник 20"/>
          <p:cNvSpPr/>
          <p:nvPr/>
        </p:nvSpPr>
        <p:spPr>
          <a:xfrm>
            <a:off x="4000496" y="5929330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ямокутник 21"/>
          <p:cNvSpPr/>
          <p:nvPr/>
        </p:nvSpPr>
        <p:spPr>
          <a:xfrm>
            <a:off x="1785918" y="3071810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0" name="Пряма сполучна лінія 29"/>
          <p:cNvCxnSpPr/>
          <p:nvPr/>
        </p:nvCxnSpPr>
        <p:spPr>
          <a:xfrm rot="5400000" flipH="1" flipV="1">
            <a:off x="4214810" y="521495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сполучна лінія 33"/>
          <p:cNvCxnSpPr/>
          <p:nvPr/>
        </p:nvCxnSpPr>
        <p:spPr>
          <a:xfrm rot="16200000" flipH="1">
            <a:off x="3643306" y="521495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сполучна лінія 48"/>
          <p:cNvCxnSpPr/>
          <p:nvPr/>
        </p:nvCxnSpPr>
        <p:spPr>
          <a:xfrm rot="5400000">
            <a:off x="3428992" y="607220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/>
          <p:nvPr/>
        </p:nvCxnSpPr>
        <p:spPr>
          <a:xfrm rot="5400000">
            <a:off x="3501224" y="60714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57620" y="600076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52" name="TextBox 51"/>
          <p:cNvSpPr txBox="1"/>
          <p:nvPr/>
        </p:nvSpPr>
        <p:spPr>
          <a:xfrm>
            <a:off x="3000364" y="592933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54" name="TextBox 53"/>
          <p:cNvSpPr txBox="1"/>
          <p:nvPr/>
        </p:nvSpPr>
        <p:spPr>
          <a:xfrm>
            <a:off x="4643438" y="6000768"/>
            <a:ext cx="7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</a:t>
            </a:r>
            <a:endParaRPr lang="uk-UA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929190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56" name="TextBox 55"/>
          <p:cNvSpPr txBox="1"/>
          <p:nvPr/>
        </p:nvSpPr>
        <p:spPr>
          <a:xfrm>
            <a:off x="3857620" y="4429132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</a:t>
            </a:r>
            <a:endParaRPr lang="uk-UA" sz="1600" b="1" dirty="0"/>
          </a:p>
        </p:txBody>
      </p:sp>
      <p:sp>
        <p:nvSpPr>
          <p:cNvPr id="27" name="TextBox 26"/>
          <p:cNvSpPr txBox="1"/>
          <p:nvPr/>
        </p:nvSpPr>
        <p:spPr>
          <a:xfrm rot="17759159">
            <a:off x="684449" y="18812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похила</a:t>
            </a:r>
            <a:endParaRPr lang="uk-UA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16364" y="2185117"/>
            <a:ext cx="1994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перпендикуляр</a:t>
            </a:r>
            <a:endParaRPr lang="uk-UA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71538" y="314324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Проекція</a:t>
            </a:r>
          </a:p>
          <a:p>
            <a:r>
              <a:rPr lang="uk-UA" sz="1600" b="1" dirty="0" smtClean="0"/>
              <a:t>похилої </a:t>
            </a:r>
            <a:endParaRPr lang="uk-UA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2976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АС&lt;АВ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6050" y="392906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АВ=А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то СВ =С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СВ=С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то АВ=А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72330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36" name="TextBox 35"/>
          <p:cNvSpPr txBox="1"/>
          <p:nvPr/>
        </p:nvSpPr>
        <p:spPr>
          <a:xfrm>
            <a:off x="6143636" y="400050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uk-UA" dirty="0"/>
          </a:p>
        </p:txBody>
      </p:sp>
      <p:sp>
        <p:nvSpPr>
          <p:cNvPr id="38" name="TextBox 37"/>
          <p:cNvSpPr txBox="1"/>
          <p:nvPr/>
        </p:nvSpPr>
        <p:spPr>
          <a:xfrm>
            <a:off x="7786710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uk-UA" dirty="0"/>
          </a:p>
        </p:txBody>
      </p:sp>
      <p:sp>
        <p:nvSpPr>
          <p:cNvPr id="39" name="TextBox 38"/>
          <p:cNvSpPr txBox="1"/>
          <p:nvPr/>
        </p:nvSpPr>
        <p:spPr>
          <a:xfrm>
            <a:off x="7000892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42" name="TextBox 41"/>
          <p:cNvSpPr txBox="1"/>
          <p:nvPr/>
        </p:nvSpPr>
        <p:spPr>
          <a:xfrm>
            <a:off x="8501090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uk-UA" dirty="0"/>
          </a:p>
        </p:txBody>
      </p:sp>
      <p:sp>
        <p:nvSpPr>
          <p:cNvPr id="43" name="TextBox 42"/>
          <p:cNvSpPr txBox="1"/>
          <p:nvPr/>
        </p:nvSpPr>
        <p:spPr>
          <a:xfrm>
            <a:off x="5786446" y="471488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СВ&gt;С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то АВ&gt;А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АВ&gt;А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то СВ&gt;С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7891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500042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Monotype Corsiva" pitchFamily="66" charset="0"/>
              </a:rPr>
              <a:t>Теорема про три перпендикуляри</a:t>
            </a:r>
          </a:p>
          <a:p>
            <a:pPr algn="ctr"/>
            <a:r>
              <a:rPr lang="uk-UA" sz="2800" i="1" dirty="0" smtClean="0">
                <a:latin typeface="Monotype Corsiva" pitchFamily="66" charset="0"/>
              </a:rPr>
              <a:t>(має два твердження: пряме та обернене)</a:t>
            </a:r>
            <a:endParaRPr lang="uk-UA" sz="2800" i="1" dirty="0">
              <a:latin typeface="Monotype Corsiva" pitchFamily="66" charset="0"/>
            </a:endParaRPr>
          </a:p>
        </p:txBody>
      </p:sp>
      <p:sp>
        <p:nvSpPr>
          <p:cNvPr id="5" name="Паралелограм 4"/>
          <p:cNvSpPr/>
          <p:nvPr/>
        </p:nvSpPr>
        <p:spPr>
          <a:xfrm>
            <a:off x="4857752" y="3000372"/>
            <a:ext cx="3286148" cy="1571636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Рівнобедрений трикутник 5"/>
          <p:cNvSpPr/>
          <p:nvPr/>
        </p:nvSpPr>
        <p:spPr>
          <a:xfrm rot="6350747">
            <a:off x="5903966" y="2468376"/>
            <a:ext cx="1047395" cy="1640027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 сполучна лінія 7"/>
          <p:cNvCxnSpPr/>
          <p:nvPr/>
        </p:nvCxnSpPr>
        <p:spPr>
          <a:xfrm rot="10800000" flipV="1">
            <a:off x="6643702" y="3571876"/>
            <a:ext cx="928694" cy="8572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елограм 8"/>
          <p:cNvSpPr/>
          <p:nvPr/>
        </p:nvSpPr>
        <p:spPr>
          <a:xfrm rot="1476402">
            <a:off x="6894840" y="3849771"/>
            <a:ext cx="265205" cy="254345"/>
          </a:xfrm>
          <a:prstGeom prst="parallelogram">
            <a:avLst>
              <a:gd name="adj" fmla="val 43435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аралелограм 9"/>
          <p:cNvSpPr/>
          <p:nvPr/>
        </p:nvSpPr>
        <p:spPr>
          <a:xfrm rot="1031437" flipV="1">
            <a:off x="5515926" y="3424398"/>
            <a:ext cx="201714" cy="157606"/>
          </a:xfrm>
          <a:prstGeom prst="parallelogram">
            <a:avLst>
              <a:gd name="adj" fmla="val 743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643570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7500958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521494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2357430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пряма, яка лежить у площині та проходить через основу похилої, перпендикулярна до проекції похилої, то вона перпендикулярна і до самої похилої.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4572008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Якщо пряма, яка лежить в площині та проходить через основу похилої, перпендикулярна до похилої, то вона перпендикулярна і до проекції похилої.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5000636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АВ – перпендикуляр, АС – похила,    ВС – проекція похилої АС на площину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пряма на площині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1) Якщо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ВС, то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АС.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2) Якщо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АС, то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ВС.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821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342</TotalTime>
  <Words>726</Words>
  <Application>Microsoft Office PowerPoint</Application>
  <PresentationFormat>Экран (4:3)</PresentationFormat>
  <Paragraphs>129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Monotype Corsiva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42</cp:revision>
  <dcterms:created xsi:type="dcterms:W3CDTF">2011-02-16T11:28:39Z</dcterms:created>
  <dcterms:modified xsi:type="dcterms:W3CDTF">2017-09-26T18:30:24Z</dcterms:modified>
</cp:coreProperties>
</file>