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Чотирикунтники</a:t>
            </a:r>
            <a:r>
              <a:rPr lang="uk-UA" dirty="0" smtClean="0"/>
              <a:t> та їхні  властивості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Створив Філіппов </a:t>
            </a:r>
            <a:r>
              <a:rPr lang="uk-UA" dirty="0" err="1" smtClean="0"/>
              <a:t>назар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2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узел 8"/>
          <p:cNvSpPr/>
          <p:nvPr/>
        </p:nvSpPr>
        <p:spPr>
          <a:xfrm>
            <a:off x="4060720" y="3898468"/>
            <a:ext cx="3245476" cy="2959532"/>
          </a:xfrm>
          <a:prstGeom prst="flowChartConnector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Блок-схема: узел 5"/>
          <p:cNvSpPr/>
          <p:nvPr/>
        </p:nvSpPr>
        <p:spPr>
          <a:xfrm>
            <a:off x="1493949" y="1571222"/>
            <a:ext cx="3387143" cy="285481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84524"/>
          </a:xfrm>
        </p:spPr>
        <p:txBody>
          <a:bodyPr/>
          <a:lstStyle/>
          <a:p>
            <a:r>
              <a:rPr lang="uk-UA" dirty="0" smtClean="0"/>
              <a:t>             вписані чотирикутники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28316" y="4516191"/>
            <a:ext cx="3596469" cy="190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Центром </a:t>
            </a:r>
            <a:r>
              <a:rPr lang="ru-RU" sz="2200" dirty="0"/>
              <a:t>кола є точка </a:t>
            </a:r>
            <a:r>
              <a:rPr lang="ru-RU" sz="2200" dirty="0" err="1"/>
              <a:t>перетину</a:t>
            </a:r>
            <a:r>
              <a:rPr lang="ru-RU" sz="2200" dirty="0"/>
              <a:t> </a:t>
            </a:r>
            <a:r>
              <a:rPr lang="ru-RU" sz="2200" dirty="0" err="1"/>
              <a:t>середніх</a:t>
            </a:r>
            <a:r>
              <a:rPr lang="ru-RU" sz="2200" dirty="0"/>
              <a:t> </a:t>
            </a:r>
            <a:r>
              <a:rPr lang="ru-RU" sz="2200" dirty="0" err="1"/>
              <a:t>перпендикулярів</a:t>
            </a:r>
            <a:r>
              <a:rPr lang="ru-RU" sz="2200" dirty="0"/>
              <a:t> до </a:t>
            </a:r>
            <a:r>
              <a:rPr lang="ru-RU" sz="2200" dirty="0" err="1" smtClean="0"/>
              <a:t>сторін</a:t>
            </a:r>
            <a:endParaRPr lang="ru-RU" sz="2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24785" y="2466353"/>
            <a:ext cx="2408297" cy="2337465"/>
          </a:xfrm>
          <a:prstGeom prst="rect">
            <a:avLst/>
          </a:prstGeom>
        </p:spPr>
      </p:pic>
      <p:sp>
        <p:nvSpPr>
          <p:cNvPr id="7" name="Трапеция 6"/>
          <p:cNvSpPr/>
          <p:nvPr/>
        </p:nvSpPr>
        <p:spPr>
          <a:xfrm>
            <a:off x="1661373" y="1661374"/>
            <a:ext cx="3052293" cy="1973711"/>
          </a:xfrm>
          <a:prstGeom prst="trapezoid">
            <a:avLst>
              <a:gd name="adj" fmla="val 4563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93380" y="2255222"/>
            <a:ext cx="3087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Коло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описати</a:t>
            </a:r>
            <a:r>
              <a:rPr lang="ru-RU" sz="2000" dirty="0"/>
              <a:t> </a:t>
            </a:r>
            <a:r>
              <a:rPr lang="ru-RU" sz="2000" dirty="0" err="1"/>
              <a:t>навколо</a:t>
            </a:r>
            <a:r>
              <a:rPr lang="ru-RU" sz="2000" dirty="0"/>
              <a:t> </a:t>
            </a:r>
            <a:r>
              <a:rPr lang="ru-RU" sz="2000" dirty="0" err="1"/>
              <a:t>трапеції</a:t>
            </a:r>
            <a:r>
              <a:rPr lang="ru-RU" sz="2000" dirty="0"/>
              <a:t> </a:t>
            </a:r>
            <a:r>
              <a:rPr lang="ru-RU" sz="2000" dirty="0" err="1"/>
              <a:t>тоді</a:t>
            </a:r>
            <a:r>
              <a:rPr lang="ru-RU" sz="2000" dirty="0"/>
              <a:t> й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тоді</a:t>
            </a:r>
            <a:r>
              <a:rPr lang="ru-RU" sz="2000" dirty="0"/>
              <a:t>, коли вона є </a:t>
            </a:r>
            <a:r>
              <a:rPr lang="ru-RU" sz="2000" dirty="0" err="1"/>
              <a:t>рівнобічною</a:t>
            </a:r>
            <a:endParaRPr lang="en-US" sz="2000" dirty="0"/>
          </a:p>
        </p:txBody>
      </p:sp>
      <p:cxnSp>
        <p:nvCxnSpPr>
          <p:cNvPr id="15" name="Прямая со стрелкой 14"/>
          <p:cNvCxnSpPr>
            <a:stCxn id="6" idx="5"/>
            <a:endCxn id="9" idx="1"/>
          </p:cNvCxnSpPr>
          <p:nvPr/>
        </p:nvCxnSpPr>
        <p:spPr>
          <a:xfrm>
            <a:off x="4385056" y="4007961"/>
            <a:ext cx="150953" cy="3239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7"/>
            <a:endCxn id="5" idx="1"/>
          </p:cNvCxnSpPr>
          <p:nvPr/>
        </p:nvCxnSpPr>
        <p:spPr>
          <a:xfrm flipV="1">
            <a:off x="6830907" y="3635086"/>
            <a:ext cx="893878" cy="6967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1"/>
            <a:endCxn id="8" idx="3"/>
          </p:cNvCxnSpPr>
          <p:nvPr/>
        </p:nvCxnSpPr>
        <p:spPr>
          <a:xfrm flipH="1" flipV="1">
            <a:off x="4881090" y="2916942"/>
            <a:ext cx="2843695" cy="7181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29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рапеция 8"/>
          <p:cNvSpPr/>
          <p:nvPr/>
        </p:nvSpPr>
        <p:spPr>
          <a:xfrm>
            <a:off x="2150771" y="1700250"/>
            <a:ext cx="3528811" cy="1986300"/>
          </a:xfrm>
          <a:prstGeom prst="trapezoid">
            <a:avLst>
              <a:gd name="adj" fmla="val 40908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7583" y="399354"/>
            <a:ext cx="9905998" cy="1083570"/>
          </a:xfrm>
        </p:spPr>
        <p:txBody>
          <a:bodyPr/>
          <a:lstStyle/>
          <a:p>
            <a:r>
              <a:rPr lang="uk-UA" dirty="0" smtClean="0"/>
              <a:t>          Описані чотирикутники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6722" y="5130137"/>
            <a:ext cx="3534161" cy="1525676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1064" t="-1737" r="51013" b="4372"/>
          <a:stretch/>
        </p:blipFill>
        <p:spPr>
          <a:xfrm>
            <a:off x="8151217" y="2093632"/>
            <a:ext cx="1739757" cy="1594917"/>
          </a:xfrm>
          <a:prstGeom prst="rect">
            <a:avLst/>
          </a:prstGeom>
        </p:spPr>
      </p:pic>
      <p:sp>
        <p:nvSpPr>
          <p:cNvPr id="8" name="Блок-схема: узел 7"/>
          <p:cNvSpPr/>
          <p:nvPr/>
        </p:nvSpPr>
        <p:spPr>
          <a:xfrm>
            <a:off x="2665928" y="1702087"/>
            <a:ext cx="2498500" cy="1986461"/>
          </a:xfrm>
          <a:prstGeom prst="flowChartConnecto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00701" y="2012090"/>
            <a:ext cx="3078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Чотирикутник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описати</a:t>
            </a:r>
            <a:r>
              <a:rPr lang="ru-RU" b="1" dirty="0"/>
              <a:t> </a:t>
            </a:r>
            <a:r>
              <a:rPr lang="ru-RU" b="1" dirty="0" err="1"/>
              <a:t>навколо</a:t>
            </a:r>
            <a:r>
              <a:rPr lang="ru-RU" b="1" dirty="0"/>
              <a:t> кола,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суми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протилежних</a:t>
            </a:r>
            <a:r>
              <a:rPr lang="ru-RU" b="1" dirty="0"/>
              <a:t> </a:t>
            </a:r>
            <a:r>
              <a:rPr lang="ru-RU" b="1" dirty="0" err="1"/>
              <a:t>сторін</a:t>
            </a:r>
            <a:r>
              <a:rPr lang="ru-RU" b="1" dirty="0"/>
              <a:t> </a:t>
            </a:r>
            <a:r>
              <a:rPr lang="ru-RU" b="1" dirty="0" err="1"/>
              <a:t>дорівнюють</a:t>
            </a:r>
            <a:r>
              <a:rPr lang="ru-RU" b="1" dirty="0"/>
              <a:t> одна ­</a:t>
            </a:r>
            <a:r>
              <a:rPr lang="ru-RU" b="1" dirty="0" err="1" smtClean="0"/>
              <a:t>одній</a:t>
            </a:r>
            <a:endParaRPr lang="ru-RU" b="1" dirty="0"/>
          </a:p>
          <a:p>
            <a:endParaRPr lang="en-US" dirty="0"/>
          </a:p>
        </p:txBody>
      </p:sp>
      <p:cxnSp>
        <p:nvCxnSpPr>
          <p:cNvPr id="12" name="Прямая со стрелкой 11"/>
          <p:cNvCxnSpPr>
            <a:endCxn id="7" idx="1"/>
          </p:cNvCxnSpPr>
          <p:nvPr/>
        </p:nvCxnSpPr>
        <p:spPr>
          <a:xfrm>
            <a:off x="5331854" y="2889253"/>
            <a:ext cx="2819363" cy="18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узел 14"/>
          <p:cNvSpPr/>
          <p:nvPr/>
        </p:nvSpPr>
        <p:spPr>
          <a:xfrm>
            <a:off x="539061" y="4456090"/>
            <a:ext cx="2605825" cy="211213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3915175" y="4443211"/>
            <a:ext cx="2434109" cy="2009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37901" y="4254660"/>
            <a:ext cx="2680312" cy="2197655"/>
          </a:xfrm>
        </p:spPr>
        <p:txBody>
          <a:bodyPr>
            <a:normAutofit fontScale="47500" lnSpcReduction="20000"/>
          </a:bodyPr>
          <a:lstStyle/>
          <a:p>
            <a:endParaRPr lang="ru-RU" sz="4200" dirty="0" smtClean="0"/>
          </a:p>
          <a:p>
            <a:pPr marL="0" indent="0">
              <a:buNone/>
            </a:pPr>
            <a:r>
              <a:rPr lang="ru-RU" sz="4200" b="1" dirty="0" smtClean="0"/>
              <a:t>Центр </a:t>
            </a:r>
            <a:r>
              <a:rPr lang="ru-RU" sz="4200" b="1" dirty="0"/>
              <a:t>кола, </a:t>
            </a:r>
            <a:r>
              <a:rPr lang="ru-RU" sz="4200" b="1" dirty="0" err="1"/>
              <a:t>вписаного</a:t>
            </a:r>
            <a:r>
              <a:rPr lang="ru-RU" sz="4200" b="1" dirty="0"/>
              <a:t> в ромб</a:t>
            </a:r>
            <a:r>
              <a:rPr lang="ru-RU" sz="4200" b="1" dirty="0" smtClean="0"/>
              <a:t>,       є </a:t>
            </a:r>
            <a:r>
              <a:rPr lang="ru-RU" sz="4200" b="1" dirty="0"/>
              <a:t>точкою </a:t>
            </a:r>
            <a:r>
              <a:rPr lang="ru-RU" sz="4200" b="1" dirty="0" err="1"/>
              <a:t>перетину</a:t>
            </a:r>
            <a:r>
              <a:rPr lang="ru-RU" sz="4200" b="1" dirty="0"/>
              <a:t> </a:t>
            </a:r>
            <a:r>
              <a:rPr lang="ru-RU" sz="4200" b="1" dirty="0" err="1"/>
              <a:t>діагоналей</a:t>
            </a:r>
            <a:r>
              <a:rPr lang="ru-RU" sz="4200" b="1" dirty="0"/>
              <a:t> </a:t>
            </a:r>
            <a:endParaRPr lang="ru-RU" sz="4200" b="1" dirty="0" smtClean="0"/>
          </a:p>
          <a:p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4494" y="4709099"/>
            <a:ext cx="26058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Радіус</a:t>
            </a:r>
            <a:r>
              <a:rPr lang="ru-RU" sz="2000" b="1" dirty="0"/>
              <a:t> кола </a:t>
            </a:r>
            <a:r>
              <a:rPr lang="ru-RU" sz="2000" b="1" dirty="0" err="1"/>
              <a:t>дорівнює</a:t>
            </a:r>
            <a:r>
              <a:rPr lang="ru-RU" sz="2000" b="1" dirty="0"/>
              <a:t> </a:t>
            </a:r>
            <a:r>
              <a:rPr lang="ru-RU" sz="2000" b="1" dirty="0" err="1"/>
              <a:t>половині</a:t>
            </a:r>
            <a:r>
              <a:rPr lang="ru-RU" sz="2000" b="1" dirty="0"/>
              <a:t> </a:t>
            </a:r>
            <a:r>
              <a:rPr lang="ru-RU" sz="2000" b="1" dirty="0" err="1"/>
              <a:t>висоти</a:t>
            </a:r>
            <a:r>
              <a:rPr lang="ru-RU" sz="2000" b="1" dirty="0"/>
              <a:t> ромба, а у </a:t>
            </a:r>
            <a:r>
              <a:rPr lang="ru-RU" sz="2000" b="1" dirty="0" err="1"/>
              <a:t>квадраті</a:t>
            </a:r>
            <a:r>
              <a:rPr lang="ru-RU" sz="2000" b="1" dirty="0"/>
              <a:t> — </a:t>
            </a:r>
            <a:r>
              <a:rPr lang="ru-RU" sz="2000" b="1" dirty="0" err="1"/>
              <a:t>половині</a:t>
            </a:r>
            <a:r>
              <a:rPr lang="ru-RU" sz="2000" b="1" dirty="0"/>
              <a:t> </a:t>
            </a:r>
            <a:r>
              <a:rPr lang="ru-RU" sz="2000" b="1" dirty="0" err="1"/>
              <a:t>сторони</a:t>
            </a:r>
            <a:r>
              <a:rPr lang="ru-RU" sz="2000" b="1" dirty="0"/>
              <a:t> </a:t>
            </a:r>
            <a:r>
              <a:rPr lang="ru-RU" sz="2000" dirty="0"/>
              <a:t>.</a:t>
            </a:r>
          </a:p>
        </p:txBody>
      </p:sp>
      <p:cxnSp>
        <p:nvCxnSpPr>
          <p:cNvPr id="20" name="Прямая со стрелкой 19"/>
          <p:cNvCxnSpPr>
            <a:endCxn id="15" idx="0"/>
          </p:cNvCxnSpPr>
          <p:nvPr/>
        </p:nvCxnSpPr>
        <p:spPr>
          <a:xfrm flipH="1">
            <a:off x="1841974" y="3766416"/>
            <a:ext cx="2073201" cy="6896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</p:cNvCxnSpPr>
          <p:nvPr/>
        </p:nvCxnSpPr>
        <p:spPr>
          <a:xfrm>
            <a:off x="3915177" y="3686550"/>
            <a:ext cx="1262880" cy="7566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endCxn id="17" idx="2"/>
          </p:cNvCxnSpPr>
          <p:nvPr/>
        </p:nvCxnSpPr>
        <p:spPr>
          <a:xfrm flipV="1">
            <a:off x="1937406" y="6452315"/>
            <a:ext cx="3194824" cy="19577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17" idx="2"/>
            <a:endCxn id="4" idx="1"/>
          </p:cNvCxnSpPr>
          <p:nvPr/>
        </p:nvCxnSpPr>
        <p:spPr>
          <a:xfrm rot="5400000" flipH="1" flipV="1">
            <a:off x="5979806" y="5045399"/>
            <a:ext cx="559340" cy="2254492"/>
          </a:xfrm>
          <a:prstGeom prst="bentConnector4">
            <a:avLst>
              <a:gd name="adj1" fmla="val -40870"/>
              <a:gd name="adj2" fmla="val 7699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8" idx="2"/>
          </p:cNvCxnSpPr>
          <p:nvPr/>
        </p:nvCxnSpPr>
        <p:spPr>
          <a:xfrm flipH="1">
            <a:off x="1937406" y="6648091"/>
            <a:ext cx="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10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36795"/>
          </a:xfrm>
        </p:spPr>
        <p:txBody>
          <a:bodyPr/>
          <a:lstStyle/>
          <a:p>
            <a:r>
              <a:rPr lang="uk-UA" dirty="0" smtClean="0"/>
              <a:t>          Описані чотирикутники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25019" y="3851060"/>
            <a:ext cx="3371361" cy="17590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/>
              <a:t>випадку</a:t>
            </a:r>
            <a:r>
              <a:rPr lang="ru-RU" sz="1600" dirty="0"/>
              <a:t> </a:t>
            </a:r>
            <a:r>
              <a:rPr lang="ru-RU" sz="1600" dirty="0" err="1"/>
              <a:t>рівнобічної</a:t>
            </a:r>
            <a:r>
              <a:rPr lang="ru-RU" sz="1600" dirty="0"/>
              <a:t> </a:t>
            </a:r>
            <a:r>
              <a:rPr lang="ru-RU" sz="1600" dirty="0" err="1"/>
              <a:t>трапеції</a:t>
            </a:r>
            <a:r>
              <a:rPr lang="ru-RU" sz="1600" dirty="0"/>
              <a:t> центр </a:t>
            </a:r>
            <a:r>
              <a:rPr lang="ru-RU" sz="1600" dirty="0" err="1"/>
              <a:t>вписаного</a:t>
            </a:r>
            <a:r>
              <a:rPr lang="ru-RU" sz="1600" dirty="0"/>
              <a:t> </a:t>
            </a:r>
            <a:r>
              <a:rPr lang="ru-RU" sz="1600" dirty="0" smtClean="0"/>
              <a:t>кола,</a:t>
            </a:r>
            <a:r>
              <a:rPr lang="en-US" sz="1600" dirty="0" smtClean="0"/>
              <a:t> </a:t>
            </a:r>
            <a:r>
              <a:rPr lang="uk-UA" sz="1600" dirty="0" smtClean="0"/>
              <a:t>що</a:t>
            </a:r>
            <a:r>
              <a:rPr lang="ru-RU" sz="1600" dirty="0" smtClean="0"/>
              <a:t> </a:t>
            </a:r>
            <a:r>
              <a:rPr lang="ru-RU" sz="1600" dirty="0" err="1"/>
              <a:t>лежить</a:t>
            </a:r>
            <a:r>
              <a:rPr lang="ru-RU" sz="1600" dirty="0"/>
              <a:t> на </a:t>
            </a:r>
            <a:r>
              <a:rPr lang="ru-RU" sz="1600" dirty="0" err="1"/>
              <a:t>середині</a:t>
            </a:r>
            <a:r>
              <a:rPr lang="ru-RU" sz="1600" dirty="0"/>
              <a:t> </a:t>
            </a:r>
            <a:r>
              <a:rPr lang="ru-RU" sz="1600" dirty="0" err="1"/>
              <a:t>висоти</a:t>
            </a:r>
            <a:r>
              <a:rPr lang="ru-RU" sz="1600" dirty="0"/>
              <a:t> </a:t>
            </a:r>
            <a:r>
              <a:rPr lang="ru-RU" sz="1600" dirty="0" err="1"/>
              <a:t>трапеції</a:t>
            </a:r>
            <a:r>
              <a:rPr lang="ru-RU" sz="1600" dirty="0"/>
              <a:t>, яка проходить через </a:t>
            </a:r>
            <a:r>
              <a:rPr lang="ru-RU" sz="1600" dirty="0" err="1"/>
              <a:t>середини</a:t>
            </a:r>
            <a:r>
              <a:rPr lang="ru-RU" sz="1600" dirty="0"/>
              <a:t> </a:t>
            </a:r>
            <a:r>
              <a:rPr lang="ru-RU" sz="1600" dirty="0" smtClean="0"/>
              <a:t>основ</a:t>
            </a:r>
            <a:endParaRPr lang="ru-RU" sz="1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893" y="6505315"/>
            <a:ext cx="2324234" cy="2702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939" y="5750451"/>
            <a:ext cx="1920729" cy="571645"/>
          </a:xfrm>
          <a:prstGeom prst="rect">
            <a:avLst/>
          </a:prstGeom>
        </p:spPr>
      </p:pic>
      <p:sp>
        <p:nvSpPr>
          <p:cNvPr id="4" name="Трапеция 3"/>
          <p:cNvSpPr/>
          <p:nvPr/>
        </p:nvSpPr>
        <p:spPr>
          <a:xfrm>
            <a:off x="5106673" y="3447763"/>
            <a:ext cx="2653048" cy="2034862"/>
          </a:xfrm>
          <a:prstGeom prst="trapezoid">
            <a:avLst>
              <a:gd name="adj" fmla="val 30697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Блок-схема: узел 7"/>
          <p:cNvSpPr/>
          <p:nvPr/>
        </p:nvSpPr>
        <p:spPr>
          <a:xfrm>
            <a:off x="5486599" y="3472639"/>
            <a:ext cx="1893195" cy="2034862"/>
          </a:xfrm>
          <a:prstGeom prst="flowChartConnector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47737" y="3200783"/>
            <a:ext cx="38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1605" y="5514131"/>
            <a:ext cx="412124" cy="373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97256" y="3247163"/>
            <a:ext cx="38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25974" y="5413005"/>
            <a:ext cx="400907" cy="373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D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5529" y="4088145"/>
            <a:ext cx="38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04884" y="4541427"/>
            <a:ext cx="341290" cy="37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5966354" y="3376378"/>
            <a:ext cx="25758" cy="19252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902740" y="3372603"/>
            <a:ext cx="0" cy="19252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834128" y="5359317"/>
            <a:ext cx="0" cy="2963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655082" y="5339427"/>
            <a:ext cx="0" cy="28639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050443" y="5339427"/>
            <a:ext cx="0" cy="2963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186410" y="5335733"/>
            <a:ext cx="0" cy="33309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433196" y="3472639"/>
            <a:ext cx="0" cy="200998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433196" y="3712689"/>
            <a:ext cx="216424" cy="128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660265" y="3462167"/>
            <a:ext cx="0" cy="2634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бъект 42"/>
          <p:cNvSpPr>
            <a:spLocks noGrp="1"/>
          </p:cNvSpPr>
          <p:nvPr>
            <p:ph sz="half" idx="2"/>
          </p:nvPr>
        </p:nvSpPr>
        <p:spPr>
          <a:xfrm>
            <a:off x="8736168" y="6950391"/>
            <a:ext cx="57251" cy="237345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82276" y="1790214"/>
            <a:ext cx="4224271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err="1"/>
              <a:t>Трапецію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й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кола, коли сума </a:t>
            </a:r>
            <a:r>
              <a:rPr lang="ru-RU" dirty="0" err="1"/>
              <a:t>її</a:t>
            </a:r>
            <a:r>
              <a:rPr lang="ru-RU" dirty="0"/>
              <a:t> основ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бічних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8202292" y="3492297"/>
            <a:ext cx="3026535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dirty="0"/>
              <a:t>Центр </a:t>
            </a:r>
            <a:r>
              <a:rPr lang="ru-RU" dirty="0" err="1"/>
              <a:t>цього</a:t>
            </a:r>
            <a:r>
              <a:rPr lang="ru-RU" dirty="0"/>
              <a:t> кола — точка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бісектрис</a:t>
            </a:r>
            <a:r>
              <a:rPr lang="ru-RU" dirty="0"/>
              <a:t> </a:t>
            </a:r>
            <a:r>
              <a:rPr lang="ru-RU" dirty="0" err="1"/>
              <a:t>кутів</a:t>
            </a:r>
            <a:r>
              <a:rPr lang="ru-RU" dirty="0"/>
              <a:t> </a:t>
            </a:r>
            <a:r>
              <a:rPr lang="ru-RU" dirty="0" err="1" smtClean="0"/>
              <a:t>трапеції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355878" y="4801121"/>
            <a:ext cx="2332819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Радіус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дорівнює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половині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висоти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трапеції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895" y="618518"/>
            <a:ext cx="9905998" cy="1478570"/>
          </a:xfrm>
        </p:spPr>
        <p:txBody>
          <a:bodyPr/>
          <a:lstStyle/>
          <a:p>
            <a:r>
              <a:rPr lang="uk-UA" dirty="0" smtClean="0"/>
              <a:t>                      Дякую за увагу!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814" y="2267381"/>
            <a:ext cx="4649861" cy="303400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744" y="5613344"/>
            <a:ext cx="9905999" cy="813214"/>
          </a:xfrm>
        </p:spPr>
        <p:txBody>
          <a:bodyPr/>
          <a:lstStyle/>
          <a:p>
            <a:r>
              <a:rPr lang="uk-UA" dirty="0" smtClean="0"/>
              <a:t>                                            Створив Філіппов Назар 8-А клас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Що таке чотирикутник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Чотирикутник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bg1"/>
                </a:solidFill>
              </a:rPr>
              <a:t>це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геометрична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фігура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складається</a:t>
            </a:r>
            <a:r>
              <a:rPr lang="ru-RU" dirty="0">
                <a:solidFill>
                  <a:schemeClr val="bg1"/>
                </a:solidFill>
              </a:rPr>
              <a:t> з </a:t>
            </a:r>
            <a:r>
              <a:rPr lang="ru-RU" dirty="0" err="1">
                <a:solidFill>
                  <a:schemeClr val="bg1"/>
                </a:solidFill>
              </a:rPr>
              <a:t>чотирьох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точок</a:t>
            </a:r>
            <a:r>
              <a:rPr lang="ru-RU" dirty="0">
                <a:solidFill>
                  <a:schemeClr val="bg1"/>
                </a:solidFill>
              </a:rPr>
              <a:t>, три з </a:t>
            </a:r>
            <a:r>
              <a:rPr lang="ru-RU" dirty="0" err="1">
                <a:solidFill>
                  <a:schemeClr val="bg1"/>
                </a:solidFill>
              </a:rPr>
              <a:t>яких</a:t>
            </a:r>
            <a:r>
              <a:rPr lang="ru-RU" dirty="0">
                <a:solidFill>
                  <a:schemeClr val="bg1"/>
                </a:solidFill>
              </a:rPr>
              <a:t> не лежать на </a:t>
            </a:r>
            <a:r>
              <a:rPr lang="ru-RU" dirty="0" err="1">
                <a:solidFill>
                  <a:schemeClr val="bg1"/>
                </a:solidFill>
              </a:rPr>
              <a:t>одній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прямій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послідовно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з'єднана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відрізками</a:t>
            </a:r>
            <a:r>
              <a:rPr lang="ru-RU" dirty="0">
                <a:solidFill>
                  <a:schemeClr val="bg1"/>
                </a:solidFill>
              </a:rPr>
              <a:t>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5583" y="2612242"/>
            <a:ext cx="4201675" cy="272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280" y="448864"/>
            <a:ext cx="9905998" cy="1478570"/>
          </a:xfrm>
        </p:spPr>
        <p:txBody>
          <a:bodyPr/>
          <a:lstStyle/>
          <a:p>
            <a:r>
              <a:rPr lang="uk-UA" dirty="0" smtClean="0"/>
              <a:t>      Якими бувають чотирикутники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834" y="1457432"/>
            <a:ext cx="7411793" cy="5400568"/>
          </a:xfrm>
        </p:spPr>
        <p:txBody>
          <a:bodyPr>
            <a:noAutofit/>
          </a:bodyPr>
          <a:lstStyle/>
          <a:p>
            <a:r>
              <a:rPr lang="ru-RU" sz="1600" b="1" dirty="0" err="1"/>
              <a:t>Самоперетинаючий</a:t>
            </a:r>
            <a:r>
              <a:rPr lang="ru-RU" sz="1600" b="1" dirty="0"/>
              <a:t> </a:t>
            </a:r>
            <a:r>
              <a:rPr lang="ru-RU" sz="1600" b="1" dirty="0" err="1" smtClean="0"/>
              <a:t>чотирикутник</a:t>
            </a:r>
            <a:r>
              <a:rPr lang="ru-RU" sz="1600" b="1" dirty="0" smtClean="0"/>
              <a:t> </a:t>
            </a:r>
            <a:r>
              <a:rPr lang="ru-RU" sz="1600" dirty="0"/>
              <a:t>-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чотирикутник</a:t>
            </a:r>
            <a:r>
              <a:rPr lang="ru-RU" sz="1600" dirty="0"/>
              <a:t>, у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dirty="0" smtClean="0"/>
              <a:t>будь-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/>
              <a:t>з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сторін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точку </a:t>
            </a:r>
            <a:r>
              <a:rPr lang="ru-RU" sz="1600" dirty="0" err="1"/>
              <a:t>перетину</a:t>
            </a:r>
            <a:r>
              <a:rPr lang="ru-RU" sz="1600" dirty="0"/>
              <a:t> (на </a:t>
            </a:r>
            <a:r>
              <a:rPr lang="ru-RU" sz="1600" dirty="0" err="1"/>
              <a:t>малюнку</a:t>
            </a:r>
            <a:r>
              <a:rPr lang="ru-RU" sz="1600" dirty="0"/>
              <a:t> </a:t>
            </a:r>
            <a:r>
              <a:rPr lang="ru-RU" sz="1600" dirty="0" err="1"/>
              <a:t>синім</a:t>
            </a:r>
            <a:r>
              <a:rPr lang="ru-RU" sz="1600" dirty="0"/>
              <a:t> </a:t>
            </a:r>
            <a:r>
              <a:rPr lang="ru-RU" sz="1600" dirty="0" err="1" smtClean="0"/>
              <a:t>кольором</a:t>
            </a:r>
            <a:r>
              <a:rPr lang="ru-RU" sz="1600" dirty="0" smtClean="0"/>
              <a:t>)</a:t>
            </a:r>
          </a:p>
          <a:p>
            <a:r>
              <a:rPr lang="ru-RU" sz="1600" b="1" dirty="0" err="1" smtClean="0"/>
              <a:t>Неопуклий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чотирикутник</a:t>
            </a:r>
            <a:r>
              <a:rPr lang="ru-RU" sz="1600" b="1" dirty="0" smtClean="0"/>
              <a:t> </a:t>
            </a:r>
            <a:r>
              <a:rPr lang="ru-RU" sz="1600" dirty="0" smtClean="0"/>
              <a:t>-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чотирикутник</a:t>
            </a:r>
            <a:r>
              <a:rPr lang="ru-RU" sz="1600" dirty="0" smtClean="0"/>
              <a:t>, у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один з </a:t>
            </a:r>
            <a:r>
              <a:rPr lang="ru-RU" sz="1600" dirty="0" err="1" smtClean="0"/>
              <a:t>внутрішніх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кутів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180 </a:t>
            </a:r>
            <a:r>
              <a:rPr lang="ru-RU" sz="1600" dirty="0" err="1" smtClean="0"/>
              <a:t>градусів</a:t>
            </a:r>
            <a:r>
              <a:rPr lang="ru-RU" sz="1600" dirty="0" smtClean="0"/>
              <a:t> (на </a:t>
            </a:r>
            <a:r>
              <a:rPr lang="ru-RU" sz="1600" dirty="0" err="1" smtClean="0"/>
              <a:t>малюнку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позначено</a:t>
            </a:r>
            <a:r>
              <a:rPr lang="ru-RU" sz="1600" dirty="0" smtClean="0"/>
              <a:t> </a:t>
            </a:r>
            <a:r>
              <a:rPr lang="ru-RU" sz="1600" dirty="0" err="1" smtClean="0"/>
              <a:t>червоним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кольором</a:t>
            </a:r>
            <a:r>
              <a:rPr lang="ru-RU" sz="1600" b="1" dirty="0" smtClean="0"/>
              <a:t>)</a:t>
            </a:r>
            <a:endParaRPr lang="ru-RU" sz="1600" b="1" dirty="0"/>
          </a:p>
          <a:p>
            <a:r>
              <a:rPr lang="ru-RU" sz="1600" dirty="0" smtClean="0"/>
              <a:t>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фігура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smtClean="0"/>
              <a:t>с           -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/>
              <a:t>з </a:t>
            </a:r>
            <a:r>
              <a:rPr lang="ru-RU" sz="1600" dirty="0" err="1"/>
              <a:t>чотирьох</a:t>
            </a:r>
            <a:r>
              <a:rPr lang="ru-RU" sz="1600" dirty="0"/>
              <a:t> </a:t>
            </a:r>
            <a:r>
              <a:rPr lang="ru-RU" sz="1600" dirty="0" err="1"/>
              <a:t>сторін</a:t>
            </a:r>
            <a:r>
              <a:rPr lang="ru-RU" sz="1600" dirty="0"/>
              <a:t>, </a:t>
            </a:r>
            <a:endParaRPr lang="ru-RU" sz="1600" dirty="0" smtClean="0"/>
          </a:p>
          <a:p>
            <a:r>
              <a:rPr lang="ru-RU" sz="1600" dirty="0" err="1" smtClean="0"/>
              <a:t>з’єднаних</a:t>
            </a:r>
            <a:r>
              <a:rPr lang="ru-RU" sz="1600" dirty="0" smtClean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собою в вершинах, </a:t>
            </a:r>
            <a:r>
              <a:rPr lang="ru-RU" sz="1600" dirty="0" smtClean="0"/>
              <a:t>(</a:t>
            </a:r>
            <a:r>
              <a:rPr lang="ru-RU" sz="1600" dirty="0"/>
              <a:t>на </a:t>
            </a:r>
            <a:r>
              <a:rPr lang="ru-RU" sz="1600" dirty="0" err="1"/>
              <a:t>малюнку</a:t>
            </a:r>
            <a:r>
              <a:rPr lang="ru-RU" sz="1600" dirty="0"/>
              <a:t> зеленим </a:t>
            </a:r>
            <a:r>
              <a:rPr lang="ru-RU" sz="1600" dirty="0" err="1"/>
              <a:t>кольором</a:t>
            </a:r>
            <a:r>
              <a:rPr lang="ru-RU" sz="1600" dirty="0"/>
              <a:t>)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утворюють</a:t>
            </a:r>
            <a:r>
              <a:rPr lang="ru-RU" sz="1600" dirty="0"/>
              <a:t> разом з сторонами </a:t>
            </a:r>
            <a:r>
              <a:rPr lang="ru-RU" sz="1600" dirty="0" err="1"/>
              <a:t>чотири</a:t>
            </a:r>
            <a:r>
              <a:rPr lang="ru-RU" sz="1600" dirty="0"/>
              <a:t> кути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Сума </a:t>
            </a:r>
            <a:r>
              <a:rPr lang="ru-RU" sz="1600" dirty="0" err="1"/>
              <a:t>кутів</a:t>
            </a:r>
            <a:r>
              <a:rPr lang="ru-RU" sz="1600" dirty="0"/>
              <a:t> будь-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чотирикутника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не є </a:t>
            </a:r>
            <a:r>
              <a:rPr lang="ru-RU" sz="1600" dirty="0" err="1" smtClean="0"/>
              <a:t>самоперетинаючим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360 </a:t>
            </a:r>
            <a:endParaRPr lang="ru-RU" sz="1600" dirty="0"/>
          </a:p>
          <a:p>
            <a:r>
              <a:rPr lang="ru-RU" sz="1600" dirty="0" err="1" smtClean="0"/>
              <a:t>Паралелограм</a:t>
            </a:r>
            <a:r>
              <a:rPr lang="ru-RU" sz="1600" dirty="0" smtClean="0"/>
              <a:t>, Ромб, </a:t>
            </a:r>
            <a:r>
              <a:rPr lang="ru-RU" sz="1600" dirty="0" err="1" smtClean="0"/>
              <a:t>Прямокутник</a:t>
            </a:r>
            <a:r>
              <a:rPr lang="ru-RU" sz="1600" dirty="0" smtClean="0"/>
              <a:t>, Квадрат, </a:t>
            </a:r>
            <a:r>
              <a:rPr lang="ru-RU" sz="1600" dirty="0" err="1" smtClean="0"/>
              <a:t>Трапец</a:t>
            </a:r>
            <a:r>
              <a:rPr lang="en-US" sz="1600" dirty="0" err="1"/>
              <a:t>i</a:t>
            </a:r>
            <a:r>
              <a:rPr lang="ru-RU" sz="1600" dirty="0"/>
              <a:t>я</a:t>
            </a:r>
            <a:r>
              <a:rPr lang="ru-RU" sz="1600" dirty="0" smtClean="0"/>
              <a:t>, </a:t>
            </a:r>
            <a:r>
              <a:rPr lang="ru-RU" sz="1600" dirty="0" err="1" smtClean="0"/>
              <a:t>Дельто</a:t>
            </a:r>
            <a:r>
              <a:rPr lang="en-US" sz="1600" dirty="0" err="1"/>
              <a:t>i</a:t>
            </a:r>
            <a:r>
              <a:rPr lang="ru-RU" sz="1600" dirty="0" smtClean="0"/>
              <a:t>д, </a:t>
            </a:r>
            <a:r>
              <a:rPr lang="ru-RU" sz="1600" dirty="0" err="1" smtClean="0"/>
              <a:t>Контрпаралелограм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sz="1400" dirty="0" smtClean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5400000">
            <a:off x="7285982" y="2917976"/>
            <a:ext cx="5074275" cy="20203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94761" y="2249486"/>
            <a:ext cx="109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2386" y="3570625"/>
            <a:ext cx="2434107" cy="412124"/>
          </a:xfrm>
          <a:prstGeom prst="roundRect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35995" y="3615294"/>
            <a:ext cx="255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Опуклий чотирикутник</a:t>
            </a:r>
            <a:endParaRPr lang="en-US" sz="16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69509" y="2542355"/>
            <a:ext cx="2627291" cy="425003"/>
          </a:xfrm>
          <a:prstGeom prst="roundRect">
            <a:avLst>
              <a:gd name="adj" fmla="val 42424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95457" y="2583873"/>
            <a:ext cx="2833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/>
              <a:t>Неопуклий</a:t>
            </a:r>
            <a:r>
              <a:rPr lang="ru-RU" sz="1600" b="1" dirty="0"/>
              <a:t> </a:t>
            </a:r>
            <a:r>
              <a:rPr lang="ru-RU" sz="1600" b="1" dirty="0" err="1"/>
              <a:t>чотирикутник</a:t>
            </a:r>
            <a:r>
              <a:rPr lang="ru-RU" sz="1600" b="1" dirty="0"/>
              <a:t> </a:t>
            </a:r>
            <a:endParaRPr lang="en-US" sz="16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9852" y="1496014"/>
            <a:ext cx="3625403" cy="46364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43753" y="1525296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/>
              <a:t>Самоперетинаючий</a:t>
            </a:r>
            <a:r>
              <a:rPr lang="ru-RU" sz="1600" b="1" dirty="0"/>
              <a:t> </a:t>
            </a:r>
            <a:r>
              <a:rPr lang="ru-RU" sz="1600" b="1" dirty="0" err="1"/>
              <a:t>чотирикутник</a:t>
            </a:r>
            <a:r>
              <a:rPr lang="ru-RU" sz="1600" b="1" dirty="0"/>
              <a:t> </a:t>
            </a:r>
            <a:endParaRPr lang="en-US" sz="16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59852" y="4720153"/>
            <a:ext cx="6220500" cy="6907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82386" y="4785035"/>
            <a:ext cx="6259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Сума </a:t>
            </a:r>
            <a:r>
              <a:rPr lang="ru-RU" sz="1600" b="1" dirty="0" err="1"/>
              <a:t>кутів</a:t>
            </a:r>
            <a:r>
              <a:rPr lang="ru-RU" sz="1600" b="1" dirty="0"/>
              <a:t> будь-</a:t>
            </a:r>
            <a:r>
              <a:rPr lang="ru-RU" sz="1600" b="1" dirty="0" err="1"/>
              <a:t>якого</a:t>
            </a:r>
            <a:r>
              <a:rPr lang="ru-RU" sz="1600" b="1" dirty="0"/>
              <a:t> </a:t>
            </a:r>
            <a:r>
              <a:rPr lang="ru-RU" sz="1600" b="1" dirty="0" err="1"/>
              <a:t>чотирикутника</a:t>
            </a:r>
            <a:r>
              <a:rPr lang="ru-RU" sz="1600" b="1" dirty="0"/>
              <a:t>, </a:t>
            </a:r>
            <a:r>
              <a:rPr lang="ru-RU" sz="1600" b="1" dirty="0" err="1"/>
              <a:t>який</a:t>
            </a:r>
            <a:r>
              <a:rPr lang="ru-RU" sz="1600" b="1" dirty="0"/>
              <a:t> не є </a:t>
            </a:r>
            <a:r>
              <a:rPr lang="ru-RU" sz="1600" b="1" dirty="0" err="1"/>
              <a:t>самоперетинаючим</a:t>
            </a:r>
            <a:r>
              <a:rPr lang="ru-RU" sz="1600" b="1" dirty="0"/>
              <a:t> </a:t>
            </a:r>
            <a:r>
              <a:rPr lang="ru-RU" sz="1600" b="1" dirty="0" err="1"/>
              <a:t>завжди</a:t>
            </a:r>
            <a:r>
              <a:rPr lang="ru-RU" sz="1600" b="1" dirty="0"/>
              <a:t> </a:t>
            </a:r>
            <a:r>
              <a:rPr lang="ru-RU" sz="1600" b="1" dirty="0" err="1"/>
              <a:t>дорівнює</a:t>
            </a:r>
            <a:r>
              <a:rPr lang="ru-RU" sz="1600" b="1" dirty="0"/>
              <a:t> 360 </a:t>
            </a:r>
            <a:r>
              <a:rPr lang="ru-RU" sz="1600" b="1" dirty="0" err="1"/>
              <a:t>градусів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471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01189"/>
          </a:xfrm>
        </p:spPr>
        <p:txBody>
          <a:bodyPr/>
          <a:lstStyle/>
          <a:p>
            <a:r>
              <a:rPr lang="uk-UA" dirty="0" smtClean="0"/>
              <a:t>                     Паралелограм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29887" y="2498143"/>
            <a:ext cx="5364525" cy="4224271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41776" y="2498143"/>
            <a:ext cx="4687467" cy="2975378"/>
          </a:xfrm>
          <a:prstGeom prst="rect">
            <a:avLst/>
          </a:prstGeom>
        </p:spPr>
      </p:pic>
      <p:sp>
        <p:nvSpPr>
          <p:cNvPr id="6" name="Блок-схема: данные 5"/>
          <p:cNvSpPr/>
          <p:nvPr/>
        </p:nvSpPr>
        <p:spPr>
          <a:xfrm>
            <a:off x="2101215" y="1742445"/>
            <a:ext cx="2074990" cy="59207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34527" y="1843087"/>
            <a:ext cx="1841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/>
              <a:t>Паралелограм</a:t>
            </a:r>
            <a:r>
              <a:rPr lang="ru-RU" sz="16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27325" y="3014406"/>
            <a:ext cx="66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56170" y="4610278"/>
            <a:ext cx="57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27607" y="4015593"/>
            <a:ext cx="35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48166" y="3014406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3853" y="4610278"/>
            <a:ext cx="41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Блок-схема: данные 16"/>
          <p:cNvSpPr/>
          <p:nvPr/>
        </p:nvSpPr>
        <p:spPr>
          <a:xfrm>
            <a:off x="1241019" y="3075485"/>
            <a:ext cx="5563672" cy="797740"/>
          </a:xfrm>
          <a:prstGeom prst="flowChartInputOut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01215" y="3134858"/>
            <a:ext cx="4557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ч</a:t>
            </a:r>
            <a:r>
              <a:rPr lang="ru-RU" b="1" dirty="0" err="1"/>
              <a:t>отирикутник</a:t>
            </a:r>
            <a:r>
              <a:rPr lang="ru-RU" b="1" dirty="0"/>
              <a:t>, у </a:t>
            </a:r>
            <a:r>
              <a:rPr lang="ru-RU" b="1" dirty="0" err="1"/>
              <a:t>якого</a:t>
            </a:r>
            <a:r>
              <a:rPr lang="ru-RU" b="1" dirty="0"/>
              <a:t> </a:t>
            </a:r>
            <a:r>
              <a:rPr lang="ru-RU" b="1" dirty="0" err="1"/>
              <a:t>протилежні</a:t>
            </a:r>
            <a:r>
              <a:rPr lang="ru-RU" b="1" dirty="0"/>
              <a:t> </a:t>
            </a:r>
            <a:r>
              <a:rPr lang="ru-RU" b="1" dirty="0" err="1"/>
              <a:t>сторони</a:t>
            </a:r>
            <a:r>
              <a:rPr lang="ru-RU" b="1" dirty="0"/>
              <a:t> </a:t>
            </a:r>
            <a:r>
              <a:rPr lang="ru-RU" b="1" dirty="0" err="1"/>
              <a:t>паралельні</a:t>
            </a:r>
            <a:r>
              <a:rPr lang="ru-RU" b="1" dirty="0"/>
              <a:t>.</a:t>
            </a:r>
          </a:p>
          <a:p>
            <a:endParaRPr lang="en-US" b="1" dirty="0"/>
          </a:p>
        </p:txBody>
      </p:sp>
      <p:sp>
        <p:nvSpPr>
          <p:cNvPr id="19" name="Блок-схема: данные 18"/>
          <p:cNvSpPr/>
          <p:nvPr/>
        </p:nvSpPr>
        <p:spPr>
          <a:xfrm>
            <a:off x="356874" y="4125423"/>
            <a:ext cx="6483873" cy="1054691"/>
          </a:xfrm>
          <a:prstGeom prst="flowChartInputOutp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60225" y="4170918"/>
            <a:ext cx="4903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п</a:t>
            </a:r>
            <a:r>
              <a:rPr lang="ru-RU" b="1" dirty="0" err="1"/>
              <a:t>ротилежні</a:t>
            </a:r>
            <a:r>
              <a:rPr lang="ru-RU" b="1" dirty="0"/>
              <a:t> </a:t>
            </a:r>
            <a:r>
              <a:rPr lang="ru-RU" b="1" dirty="0" err="1"/>
              <a:t>сторони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 і сума </a:t>
            </a:r>
            <a:r>
              <a:rPr lang="ru-RU" b="1" dirty="0" err="1"/>
              <a:t>кутів</a:t>
            </a:r>
            <a:r>
              <a:rPr lang="ru-RU" b="1" dirty="0"/>
              <a:t>, </a:t>
            </a:r>
            <a:r>
              <a:rPr lang="ru-RU" b="1" dirty="0" err="1"/>
              <a:t>прилеглих</a:t>
            </a:r>
            <a:r>
              <a:rPr lang="ru-RU" b="1" dirty="0"/>
              <a:t> до </a:t>
            </a:r>
            <a:r>
              <a:rPr lang="ru-RU" b="1" dirty="0" err="1"/>
              <a:t>однієї</a:t>
            </a:r>
            <a:r>
              <a:rPr lang="ru-RU" b="1" dirty="0"/>
              <a:t> </a:t>
            </a:r>
            <a:r>
              <a:rPr lang="ru-RU" b="1" dirty="0" err="1"/>
              <a:t>сторони</a:t>
            </a:r>
            <a:r>
              <a:rPr lang="ru-RU" b="1" dirty="0"/>
              <a:t>, </a:t>
            </a:r>
            <a:r>
              <a:rPr lang="ru-RU" b="1" dirty="0" err="1"/>
              <a:t>дорівнює</a:t>
            </a:r>
            <a:r>
              <a:rPr lang="ru-RU" b="1" dirty="0"/>
              <a:t> 180°</a:t>
            </a:r>
          </a:p>
          <a:p>
            <a:endParaRPr lang="en-US" dirty="0"/>
          </a:p>
        </p:txBody>
      </p:sp>
      <p:sp>
        <p:nvSpPr>
          <p:cNvPr id="21" name="Блок-схема: данные 20"/>
          <p:cNvSpPr/>
          <p:nvPr/>
        </p:nvSpPr>
        <p:spPr>
          <a:xfrm>
            <a:off x="117400" y="5470584"/>
            <a:ext cx="5803145" cy="978436"/>
          </a:xfrm>
          <a:prstGeom prst="flowChartInputOutp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17516" y="5529089"/>
            <a:ext cx="4597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Діагоналі</a:t>
            </a:r>
            <a:r>
              <a:rPr lang="ru-RU" b="1" dirty="0"/>
              <a:t> </a:t>
            </a:r>
            <a:r>
              <a:rPr lang="ru-RU" b="1" dirty="0" err="1"/>
              <a:t>паралелограма</a:t>
            </a:r>
            <a:r>
              <a:rPr lang="ru-RU" b="1" dirty="0"/>
              <a:t> </a:t>
            </a:r>
            <a:r>
              <a:rPr lang="ru-RU" b="1" dirty="0" err="1"/>
              <a:t>перетинаються</a:t>
            </a:r>
            <a:r>
              <a:rPr lang="ru-RU" b="1" dirty="0"/>
              <a:t> і точкою </a:t>
            </a:r>
            <a:r>
              <a:rPr lang="ru-RU" b="1" dirty="0" err="1"/>
              <a:t>перетину</a:t>
            </a:r>
            <a:r>
              <a:rPr lang="ru-RU" b="1" dirty="0"/>
              <a:t> </a:t>
            </a:r>
            <a:r>
              <a:rPr lang="ru-RU" b="1" dirty="0" err="1"/>
              <a:t>діляться</a:t>
            </a:r>
            <a:r>
              <a:rPr lang="ru-RU" b="1" dirty="0"/>
              <a:t> </a:t>
            </a:r>
            <a:r>
              <a:rPr lang="ru-RU" b="1" dirty="0" err="1"/>
              <a:t>навпіл</a:t>
            </a:r>
            <a:r>
              <a:rPr lang="ru-RU" b="1" dirty="0"/>
              <a:t>.</a:t>
            </a:r>
          </a:p>
          <a:p>
            <a:endParaRPr lang="en-US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598810" y="3873225"/>
            <a:ext cx="0" cy="2521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1" idx="0"/>
          </p:cNvCxnSpPr>
          <p:nvPr/>
        </p:nvCxnSpPr>
        <p:spPr>
          <a:xfrm>
            <a:off x="3598810" y="5180114"/>
            <a:ext cx="477" cy="290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412901" y="2334515"/>
            <a:ext cx="12879" cy="7409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 rot="10800000" flipV="1">
            <a:off x="48558" y="6449020"/>
            <a:ext cx="3090153" cy="138358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48558" y="2012364"/>
            <a:ext cx="68842" cy="45750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7" idx="1"/>
          </p:cNvCxnSpPr>
          <p:nvPr/>
        </p:nvCxnSpPr>
        <p:spPr>
          <a:xfrm>
            <a:off x="135947" y="2012364"/>
            <a:ext cx="219858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2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6910" y="644276"/>
            <a:ext cx="9905998" cy="1478570"/>
          </a:xfrm>
        </p:spPr>
        <p:txBody>
          <a:bodyPr/>
          <a:lstStyle/>
          <a:p>
            <a:r>
              <a:rPr lang="uk-UA" dirty="0" smtClean="0"/>
              <a:t>                 Прямокутник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35348" y="1996225"/>
            <a:ext cx="5194996" cy="427578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60994" y="1538800"/>
            <a:ext cx="2421228" cy="850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48363" y="1704033"/>
            <a:ext cx="2176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/>
              <a:t>Прямокутник</a:t>
            </a:r>
            <a:r>
              <a:rPr lang="ru-RU" sz="2000" b="1" dirty="0"/>
              <a:t> </a:t>
            </a:r>
            <a:endParaRPr lang="en-US" sz="2000" b="1" dirty="0"/>
          </a:p>
          <a:p>
            <a:endParaRPr lang="en-US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65353" y="2848764"/>
            <a:ext cx="2944341" cy="100201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49259" y="3169555"/>
            <a:ext cx="242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err="1"/>
              <a:t>в</a:t>
            </a:r>
            <a:r>
              <a:rPr lang="ru-RU" dirty="0" err="1"/>
              <a:t>сі</a:t>
            </a:r>
            <a:r>
              <a:rPr lang="ru-RU" dirty="0"/>
              <a:t> кути </a:t>
            </a:r>
            <a:r>
              <a:rPr lang="ru-RU" dirty="0" err="1"/>
              <a:t>прямі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65352" y="4171574"/>
            <a:ext cx="2944341" cy="90152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71608" y="4472990"/>
            <a:ext cx="212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Діагоналі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endParaRPr lang="ru-RU" dirty="0"/>
          </a:p>
          <a:p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65352" y="5422005"/>
            <a:ext cx="2944341" cy="85000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26909" y="5509077"/>
            <a:ext cx="25435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м</a:t>
            </a:r>
            <a:r>
              <a:rPr lang="ru-RU" dirty="0" err="1"/>
              <a:t>ає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паралелограма</a:t>
            </a:r>
            <a:endParaRPr lang="ru-RU" dirty="0"/>
          </a:p>
          <a:p>
            <a:endParaRPr lang="en-US" dirty="0"/>
          </a:p>
        </p:txBody>
      </p:sp>
      <p:cxnSp>
        <p:nvCxnSpPr>
          <p:cNvPr id="14" name="Прямая со стрелкой 13"/>
          <p:cNvCxnSpPr>
            <a:stCxn id="7" idx="2"/>
            <a:endCxn id="9" idx="0"/>
          </p:cNvCxnSpPr>
          <p:nvPr/>
        </p:nvCxnSpPr>
        <p:spPr>
          <a:xfrm flipH="1">
            <a:off x="3137523" y="3850783"/>
            <a:ext cx="1" cy="3207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2"/>
          </p:cNvCxnSpPr>
          <p:nvPr/>
        </p:nvCxnSpPr>
        <p:spPr>
          <a:xfrm>
            <a:off x="3233356" y="5119321"/>
            <a:ext cx="0" cy="3489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11" idx="1"/>
          </p:cNvCxnSpPr>
          <p:nvPr/>
        </p:nvCxnSpPr>
        <p:spPr>
          <a:xfrm rot="10800000">
            <a:off x="231820" y="1996226"/>
            <a:ext cx="1433532" cy="3850783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4" idx="1"/>
          </p:cNvCxnSpPr>
          <p:nvPr/>
        </p:nvCxnSpPr>
        <p:spPr>
          <a:xfrm>
            <a:off x="231819" y="1963803"/>
            <a:ext cx="72917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846231" y="2388806"/>
            <a:ext cx="0" cy="4599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Объект 2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50873" y="2793147"/>
            <a:ext cx="3861505" cy="243606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943793" y="2777878"/>
            <a:ext cx="410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B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3793" y="4946606"/>
            <a:ext cx="635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A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665212" y="2793369"/>
            <a:ext cx="3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629042" y="4946606"/>
            <a:ext cx="56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D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186411" y="2974048"/>
            <a:ext cx="3478801" cy="20980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7221347" y="2989863"/>
            <a:ext cx="3567448" cy="208519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7993327" y="3444947"/>
            <a:ext cx="257577" cy="2183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8188496" y="3586504"/>
            <a:ext cx="257577" cy="2183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8378620" y="3703298"/>
            <a:ext cx="257577" cy="2183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9736428" y="3421477"/>
            <a:ext cx="238100" cy="20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9552748" y="3523053"/>
            <a:ext cx="238100" cy="20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9348461" y="3653297"/>
            <a:ext cx="238100" cy="20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8507408" y="4166751"/>
            <a:ext cx="238100" cy="20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365740" y="4262510"/>
            <a:ext cx="238100" cy="20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198234" y="4356042"/>
            <a:ext cx="238100" cy="20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9266792" y="4233482"/>
            <a:ext cx="257577" cy="2183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9457772" y="4345200"/>
            <a:ext cx="257577" cy="2183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9662059" y="4445984"/>
            <a:ext cx="257577" cy="2183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19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55" y="241692"/>
            <a:ext cx="9905998" cy="1478570"/>
          </a:xfrm>
        </p:spPr>
        <p:txBody>
          <a:bodyPr/>
          <a:lstStyle/>
          <a:p>
            <a:r>
              <a:rPr lang="uk-UA" dirty="0" smtClean="0"/>
              <a:t>                              РОМБ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54555" y="1656406"/>
            <a:ext cx="5310905" cy="53754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Ромб 3"/>
          <p:cNvSpPr/>
          <p:nvPr/>
        </p:nvSpPr>
        <p:spPr>
          <a:xfrm>
            <a:off x="911995" y="1238394"/>
            <a:ext cx="1983347" cy="9702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6452" y="1536299"/>
            <a:ext cx="1236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</a:t>
            </a:r>
            <a:r>
              <a:rPr lang="ru-RU" sz="2000" b="1" dirty="0"/>
              <a:t>Ромб </a:t>
            </a:r>
            <a:endParaRPr lang="en-US" sz="2000" b="1" dirty="0"/>
          </a:p>
        </p:txBody>
      </p:sp>
      <p:sp>
        <p:nvSpPr>
          <p:cNvPr id="8" name="Ромб 7"/>
          <p:cNvSpPr/>
          <p:nvPr/>
        </p:nvSpPr>
        <p:spPr>
          <a:xfrm>
            <a:off x="1674252" y="2577189"/>
            <a:ext cx="3065172" cy="1165971"/>
          </a:xfrm>
          <a:prstGeom prst="diamond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99393" y="2918310"/>
            <a:ext cx="2421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chemeClr val="bg2">
                    <a:lumMod val="75000"/>
                  </a:schemeClr>
                </a:solidFill>
              </a:rPr>
              <a:t>у</a:t>
            </a:r>
            <a:r>
              <a:rPr lang="ru-RU" b="1" dirty="0" err="1">
                <a:solidFill>
                  <a:schemeClr val="bg2">
                    <a:lumMod val="75000"/>
                  </a:schemeClr>
                </a:solidFill>
              </a:rPr>
              <a:t>сі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75000"/>
                  </a:schemeClr>
                </a:solidFill>
              </a:rPr>
              <a:t>сторони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75000"/>
                  </a:schemeClr>
                </a:solidFill>
              </a:rPr>
              <a:t>рівні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Ромб 9"/>
          <p:cNvSpPr/>
          <p:nvPr/>
        </p:nvSpPr>
        <p:spPr>
          <a:xfrm>
            <a:off x="1416452" y="3981353"/>
            <a:ext cx="3543250" cy="1287887"/>
          </a:xfrm>
          <a:prstGeom prst="diamond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77463" y="4253577"/>
            <a:ext cx="2421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м</a:t>
            </a:r>
            <a:r>
              <a:rPr lang="ru-RU" b="1" dirty="0" err="1"/>
              <a:t>ає</a:t>
            </a:r>
            <a:r>
              <a:rPr lang="ru-RU" b="1" dirty="0"/>
              <a:t> </a:t>
            </a:r>
            <a:r>
              <a:rPr lang="ru-RU" b="1" dirty="0" err="1"/>
              <a:t>всі</a:t>
            </a:r>
            <a:r>
              <a:rPr lang="ru-RU" b="1" dirty="0"/>
              <a:t> </a:t>
            </a:r>
            <a:r>
              <a:rPr lang="ru-RU" b="1" dirty="0" err="1"/>
              <a:t>властивості</a:t>
            </a:r>
            <a:r>
              <a:rPr lang="ru-RU" b="1" dirty="0"/>
              <a:t> </a:t>
            </a:r>
            <a:r>
              <a:rPr lang="ru-RU" b="1" dirty="0" err="1" smtClean="0"/>
              <a:t>паралелограма</a:t>
            </a:r>
            <a:r>
              <a:rPr lang="ru-RU" b="1" dirty="0" smtClean="0"/>
              <a:t> </a:t>
            </a:r>
            <a:endParaRPr lang="en-US" b="1" dirty="0"/>
          </a:p>
          <a:p>
            <a:endParaRPr lang="en-US" dirty="0"/>
          </a:p>
        </p:txBody>
      </p:sp>
      <p:sp>
        <p:nvSpPr>
          <p:cNvPr id="12" name="Ромб 11"/>
          <p:cNvSpPr/>
          <p:nvPr/>
        </p:nvSpPr>
        <p:spPr>
          <a:xfrm>
            <a:off x="921059" y="5480805"/>
            <a:ext cx="4571557" cy="1388628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4252" y="5780782"/>
            <a:ext cx="38660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>
                <a:solidFill>
                  <a:schemeClr val="bg2">
                    <a:lumMod val="75000"/>
                  </a:schemeClr>
                </a:solidFill>
              </a:rPr>
              <a:t>Діагоналі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 ромба </a:t>
            </a:r>
            <a:r>
              <a:rPr lang="ru-RU" sz="1600" b="1" dirty="0" err="1">
                <a:solidFill>
                  <a:schemeClr val="bg2">
                    <a:lumMod val="75000"/>
                  </a:schemeClr>
                </a:solidFill>
              </a:rPr>
              <a:t>взаємно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bg2">
                    <a:lumMod val="75000"/>
                  </a:schemeClr>
                </a:solidFill>
              </a:rPr>
              <a:t>перпендикулярні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 і </a:t>
            </a:r>
            <a:r>
              <a:rPr lang="ru-RU" sz="1600" b="1" dirty="0" err="1">
                <a:solidFill>
                  <a:schemeClr val="bg2">
                    <a:lumMod val="75000"/>
                  </a:schemeClr>
                </a:solidFill>
              </a:rPr>
              <a:t>ділять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bg2">
                    <a:lumMod val="75000"/>
                  </a:schemeClr>
                </a:solidFill>
              </a:rPr>
              <a:t>його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кути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        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</a:t>
            </a:r>
            <a:r>
              <a:rPr lang="ru-RU" sz="1600" b="1" dirty="0" err="1" smtClean="0">
                <a:solidFill>
                  <a:schemeClr val="bg2">
                    <a:lumMod val="75000"/>
                  </a:schemeClr>
                </a:solidFill>
              </a:rPr>
              <a:t>навпіл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cxnSp>
        <p:nvCxnSpPr>
          <p:cNvPr id="15" name="Соединительная линия уступом 14"/>
          <p:cNvCxnSpPr>
            <a:stCxn id="12" idx="1"/>
          </p:cNvCxnSpPr>
          <p:nvPr/>
        </p:nvCxnSpPr>
        <p:spPr>
          <a:xfrm rot="10800000">
            <a:off x="360609" y="1720263"/>
            <a:ext cx="560451" cy="4454857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4" idx="1"/>
          </p:cNvCxnSpPr>
          <p:nvPr/>
        </p:nvCxnSpPr>
        <p:spPr>
          <a:xfrm>
            <a:off x="370359" y="1720262"/>
            <a:ext cx="541636" cy="32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4" idx="3"/>
            <a:endCxn id="8" idx="0"/>
          </p:cNvCxnSpPr>
          <p:nvPr/>
        </p:nvCxnSpPr>
        <p:spPr>
          <a:xfrm>
            <a:off x="2895342" y="1723510"/>
            <a:ext cx="311496" cy="853679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Объект 2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93229" y="2628847"/>
            <a:ext cx="4753263" cy="285195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92615" y="2159534"/>
            <a:ext cx="61390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</a:t>
            </a: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B                            C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A                             D                                                          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92615" y="2155023"/>
            <a:ext cx="61390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</a:t>
            </a: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B                            C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A                             D                                                          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</a:t>
            </a:r>
          </a:p>
        </p:txBody>
      </p:sp>
      <p:cxnSp>
        <p:nvCxnSpPr>
          <p:cNvPr id="26" name="Прямая со стрелкой 25"/>
          <p:cNvCxnSpPr>
            <a:stCxn id="8" idx="2"/>
            <a:endCxn id="10" idx="0"/>
          </p:cNvCxnSpPr>
          <p:nvPr/>
        </p:nvCxnSpPr>
        <p:spPr>
          <a:xfrm flipH="1">
            <a:off x="3188077" y="3743160"/>
            <a:ext cx="18761" cy="2381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" idx="2"/>
            <a:endCxn id="12" idx="0"/>
          </p:cNvCxnSpPr>
          <p:nvPr/>
        </p:nvCxnSpPr>
        <p:spPr>
          <a:xfrm>
            <a:off x="3188077" y="5269240"/>
            <a:ext cx="18761" cy="2115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16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23327" y="4965964"/>
            <a:ext cx="1896743" cy="16224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696008" y="1951312"/>
            <a:ext cx="3735390" cy="4906688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885" y="259537"/>
            <a:ext cx="9905998" cy="1478570"/>
          </a:xfrm>
        </p:spPr>
        <p:txBody>
          <a:bodyPr/>
          <a:lstStyle/>
          <a:p>
            <a:r>
              <a:rPr lang="uk-UA" dirty="0" smtClean="0"/>
              <a:t>                           КВАДРАТ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3999" y="1847270"/>
            <a:ext cx="1457739" cy="114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6885" y="2222527"/>
            <a:ext cx="131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000" b="1" dirty="0"/>
              <a:t>Квадрат </a:t>
            </a:r>
            <a:endParaRPr lang="en-US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40453" y="2993720"/>
            <a:ext cx="1760905" cy="13818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40453" y="3267574"/>
            <a:ext cx="1934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у</a:t>
            </a:r>
            <a:r>
              <a:rPr lang="ru-RU" sz="2000" b="1" dirty="0" err="1"/>
              <a:t>сі</a:t>
            </a:r>
            <a:r>
              <a:rPr lang="ru-RU" sz="2000" b="1" dirty="0"/>
              <a:t> </a:t>
            </a:r>
            <a:r>
              <a:rPr lang="ru-RU" sz="2000" b="1" dirty="0" err="1"/>
              <a:t>сторони</a:t>
            </a:r>
            <a:r>
              <a:rPr lang="ru-RU" sz="2000" b="1" dirty="0"/>
              <a:t> </a:t>
            </a:r>
            <a:r>
              <a:rPr lang="ru-RU" sz="2000" b="1" dirty="0" err="1" smtClean="0"/>
              <a:t>рівні</a:t>
            </a:r>
            <a:endParaRPr lang="ru-RU" sz="2000" b="1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53984" y="5264936"/>
            <a:ext cx="215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/>
              <a:t>Має</a:t>
            </a:r>
            <a:r>
              <a:rPr lang="ru-RU" sz="2000" b="1" dirty="0"/>
              <a:t> </a:t>
            </a:r>
            <a:r>
              <a:rPr lang="ru-RU" sz="2000" b="1" dirty="0" err="1"/>
              <a:t>властивості</a:t>
            </a:r>
            <a:r>
              <a:rPr lang="ru-RU" sz="2000" b="1" dirty="0"/>
              <a:t> </a:t>
            </a:r>
            <a:r>
              <a:rPr lang="ru-RU" sz="2000" b="1" dirty="0" err="1"/>
              <a:t>прямокутника</a:t>
            </a:r>
            <a:endParaRPr lang="ru-RU" sz="2000" b="1" dirty="0"/>
          </a:p>
          <a:p>
            <a:endParaRPr lang="en-US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64158" y="4962363"/>
            <a:ext cx="1882714" cy="162241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62948" y="5264936"/>
            <a:ext cx="16851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/>
              <a:t>Має</a:t>
            </a:r>
            <a:r>
              <a:rPr lang="ru-RU" sz="2000" b="1" dirty="0"/>
              <a:t> </a:t>
            </a:r>
            <a:r>
              <a:rPr lang="ru-RU" sz="2000" b="1" dirty="0" err="1" smtClean="0"/>
              <a:t>властивості</a:t>
            </a:r>
            <a:r>
              <a:rPr lang="ru-RU" sz="2000" b="1" dirty="0" smtClean="0"/>
              <a:t> </a:t>
            </a:r>
            <a:r>
              <a:rPr lang="ru-RU" sz="2000" b="1" dirty="0"/>
              <a:t>ромба</a:t>
            </a:r>
          </a:p>
          <a:p>
            <a:endParaRPr lang="en-US" dirty="0"/>
          </a:p>
        </p:txBody>
      </p:sp>
      <p:cxnSp>
        <p:nvCxnSpPr>
          <p:cNvPr id="14" name="Соединительная линия уступом 13"/>
          <p:cNvCxnSpPr>
            <a:stCxn id="4" idx="3"/>
            <a:endCxn id="7" idx="0"/>
          </p:cNvCxnSpPr>
          <p:nvPr/>
        </p:nvCxnSpPr>
        <p:spPr>
          <a:xfrm>
            <a:off x="2161738" y="2420495"/>
            <a:ext cx="2059168" cy="573225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2"/>
            <a:endCxn id="9" idx="0"/>
          </p:cNvCxnSpPr>
          <p:nvPr/>
        </p:nvCxnSpPr>
        <p:spPr>
          <a:xfrm>
            <a:off x="4220906" y="4375570"/>
            <a:ext cx="1350793" cy="5903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1"/>
            <a:endCxn id="11" idx="3"/>
          </p:cNvCxnSpPr>
          <p:nvPr/>
        </p:nvCxnSpPr>
        <p:spPr>
          <a:xfrm flipH="1" flipV="1">
            <a:off x="3846872" y="5773569"/>
            <a:ext cx="776455" cy="36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11" idx="1"/>
            <a:endCxn id="4" idx="2"/>
          </p:cNvCxnSpPr>
          <p:nvPr/>
        </p:nvCxnSpPr>
        <p:spPr>
          <a:xfrm rot="10800000">
            <a:off x="1432870" y="2993721"/>
            <a:ext cx="531289" cy="2779849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Объект 2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10874" y="2151888"/>
            <a:ext cx="3475978" cy="333936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492615" y="2155023"/>
            <a:ext cx="61390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B                                          C</a:t>
            </a: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</a:t>
            </a: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                   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            O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A                                         D                                                         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9200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31397"/>
            <a:ext cx="9905998" cy="708006"/>
          </a:xfrm>
        </p:spPr>
        <p:txBody>
          <a:bodyPr/>
          <a:lstStyle/>
          <a:p>
            <a:r>
              <a:rPr lang="uk-UA" dirty="0" smtClean="0"/>
              <a:t>                          ТРАПЕЦІЯ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1740" y="1489633"/>
            <a:ext cx="5182672" cy="4730863"/>
          </a:xfrm>
        </p:spPr>
        <p:txBody>
          <a:bodyPr>
            <a:noAutofit/>
          </a:bodyPr>
          <a:lstStyle/>
          <a:p>
            <a:r>
              <a:rPr lang="ru-RU" sz="1400" dirty="0" smtClean="0"/>
              <a:t>                       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 smtClean="0"/>
          </a:p>
          <a:p>
            <a:pPr marL="0" indent="0">
              <a:buNone/>
            </a:pPr>
            <a:endParaRPr lang="uk-UA" sz="1400" dirty="0" smtClean="0"/>
          </a:p>
          <a:p>
            <a:pPr marL="0" indent="0">
              <a:buNone/>
            </a:pPr>
            <a:endParaRPr lang="uk-UA" sz="1400" dirty="0"/>
          </a:p>
          <a:p>
            <a:pPr marL="0" indent="0">
              <a:buNone/>
            </a:pPr>
            <a:r>
              <a:rPr lang="ru-RU" sz="1400" dirty="0" smtClean="0"/>
              <a:t> 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Трапеция 3"/>
          <p:cNvSpPr/>
          <p:nvPr/>
        </p:nvSpPr>
        <p:spPr>
          <a:xfrm>
            <a:off x="1545465" y="1339403"/>
            <a:ext cx="1429555" cy="811369"/>
          </a:xfrm>
          <a:prstGeom prst="trapezoid">
            <a:avLst>
              <a:gd name="adj" fmla="val 45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54935" y="1569765"/>
            <a:ext cx="1210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Трапеція</a:t>
            </a:r>
            <a:endParaRPr lang="ru-RU" b="1" dirty="0"/>
          </a:p>
          <a:p>
            <a:endParaRPr lang="en-US" dirty="0"/>
          </a:p>
        </p:txBody>
      </p:sp>
      <p:sp>
        <p:nvSpPr>
          <p:cNvPr id="7" name="Трапеция 6"/>
          <p:cNvSpPr/>
          <p:nvPr/>
        </p:nvSpPr>
        <p:spPr>
          <a:xfrm>
            <a:off x="1809503" y="2434108"/>
            <a:ext cx="3895837" cy="1622737"/>
          </a:xfrm>
          <a:prstGeom prst="trapezoid">
            <a:avLst>
              <a:gd name="adj" fmla="val 85419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98951" y="2848779"/>
            <a:ext cx="279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Дві</a:t>
            </a:r>
            <a:r>
              <a:rPr lang="ru-RU" b="1" dirty="0" smtClean="0"/>
              <a:t> </a:t>
            </a:r>
            <a:r>
              <a:rPr lang="ru-RU" b="1" dirty="0" err="1"/>
              <a:t>протилежні</a:t>
            </a:r>
            <a:r>
              <a:rPr lang="ru-RU" b="1" dirty="0"/>
              <a:t> </a:t>
            </a:r>
            <a:r>
              <a:rPr lang="ru-RU" b="1" dirty="0" err="1"/>
              <a:t>сторони</a:t>
            </a:r>
            <a:r>
              <a:rPr lang="ru-RU" b="1" dirty="0"/>
              <a:t> </a:t>
            </a:r>
            <a:r>
              <a:rPr lang="ru-RU" b="1" dirty="0" err="1" smtClean="0"/>
              <a:t>паралельні</a:t>
            </a:r>
            <a:r>
              <a:rPr lang="ru-RU" b="1" dirty="0"/>
              <a:t>  </a:t>
            </a:r>
            <a:r>
              <a:rPr lang="ru-RU" b="1" dirty="0" smtClean="0"/>
              <a:t> </a:t>
            </a:r>
            <a:r>
              <a:rPr lang="ru-RU" b="1" dirty="0"/>
              <a:t>а </a:t>
            </a:r>
            <a:r>
              <a:rPr lang="ru-RU" b="1" dirty="0" err="1"/>
              <a:t>дві</a:t>
            </a:r>
            <a:r>
              <a:rPr lang="ru-RU" b="1" dirty="0"/>
              <a:t> </a:t>
            </a:r>
            <a:r>
              <a:rPr lang="ru-RU" b="1" dirty="0" err="1" smtClean="0"/>
              <a:t>інші</a:t>
            </a:r>
            <a:r>
              <a:rPr lang="ru-RU" b="1" dirty="0" smtClean="0"/>
              <a:t> </a:t>
            </a:r>
            <a:r>
              <a:rPr lang="ru-RU" b="1" dirty="0"/>
              <a:t>не </a:t>
            </a:r>
            <a:r>
              <a:rPr lang="ru-RU" b="1" dirty="0" err="1"/>
              <a:t>паралельні</a:t>
            </a:r>
            <a:endParaRPr lang="en-US" b="1" dirty="0"/>
          </a:p>
        </p:txBody>
      </p:sp>
      <p:sp>
        <p:nvSpPr>
          <p:cNvPr id="9" name="Трапеция 8"/>
          <p:cNvSpPr/>
          <p:nvPr/>
        </p:nvSpPr>
        <p:spPr>
          <a:xfrm>
            <a:off x="3807325" y="4578439"/>
            <a:ext cx="3425781" cy="1223493"/>
          </a:xfrm>
          <a:prstGeom prst="trapezoid">
            <a:avLst>
              <a:gd name="adj" fmla="val 76579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33739" y="5001320"/>
            <a:ext cx="2743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Основи-паралельні сторони трапеції</a:t>
            </a:r>
          </a:p>
          <a:p>
            <a:endParaRPr lang="en-US" dirty="0"/>
          </a:p>
        </p:txBody>
      </p:sp>
      <p:sp>
        <p:nvSpPr>
          <p:cNvPr id="11" name="Трапеция 10"/>
          <p:cNvSpPr/>
          <p:nvPr/>
        </p:nvSpPr>
        <p:spPr>
          <a:xfrm>
            <a:off x="552456" y="4526924"/>
            <a:ext cx="2897746" cy="1275008"/>
          </a:xfrm>
          <a:prstGeom prst="trapezoid">
            <a:avLst>
              <a:gd name="adj" fmla="val 5429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82759" y="4862820"/>
            <a:ext cx="2310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Бічні</a:t>
            </a:r>
            <a:r>
              <a:rPr lang="ru-RU" b="1" dirty="0"/>
              <a:t> </a:t>
            </a:r>
            <a:r>
              <a:rPr lang="ru-RU" b="1" dirty="0" err="1"/>
              <a:t>сторони</a:t>
            </a:r>
            <a:r>
              <a:rPr lang="ru-RU" b="1" dirty="0"/>
              <a:t> - не </a:t>
            </a:r>
            <a:r>
              <a:rPr lang="ru-RU" b="1" dirty="0" err="1"/>
              <a:t>паралельні</a:t>
            </a:r>
            <a:r>
              <a:rPr lang="ru-RU" b="1" dirty="0"/>
              <a:t> </a:t>
            </a:r>
            <a:r>
              <a:rPr lang="ru-RU" b="1" dirty="0" err="1"/>
              <a:t>сторони</a:t>
            </a:r>
            <a:r>
              <a:rPr lang="ru-RU" b="1" dirty="0"/>
              <a:t> </a:t>
            </a:r>
            <a:r>
              <a:rPr lang="ru-RU" b="1" dirty="0" err="1"/>
              <a:t>трапеції</a:t>
            </a:r>
            <a:endParaRPr lang="ru-RU" b="1" dirty="0"/>
          </a:p>
          <a:p>
            <a:endParaRPr lang="en-US" dirty="0"/>
          </a:p>
        </p:txBody>
      </p:sp>
      <p:cxnSp>
        <p:nvCxnSpPr>
          <p:cNvPr id="14" name="Соединительная линия уступом 13"/>
          <p:cNvCxnSpPr>
            <a:stCxn id="4" idx="3"/>
            <a:endCxn id="7" idx="0"/>
          </p:cNvCxnSpPr>
          <p:nvPr/>
        </p:nvCxnSpPr>
        <p:spPr>
          <a:xfrm>
            <a:off x="2789886" y="1745088"/>
            <a:ext cx="967536" cy="689020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7" idx="2"/>
            <a:endCxn id="9" idx="0"/>
          </p:cNvCxnSpPr>
          <p:nvPr/>
        </p:nvCxnSpPr>
        <p:spPr>
          <a:xfrm rot="16200000" flipH="1">
            <a:off x="4378022" y="3436245"/>
            <a:ext cx="521594" cy="176279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3147903" y="5190185"/>
            <a:ext cx="1138467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11" idx="1"/>
            <a:endCxn id="5" idx="1"/>
          </p:cNvCxnSpPr>
          <p:nvPr/>
        </p:nvCxnSpPr>
        <p:spPr>
          <a:xfrm rot="10800000" flipH="1">
            <a:off x="898575" y="1892932"/>
            <a:ext cx="756359" cy="3271497"/>
          </a:xfrm>
          <a:prstGeom prst="bentConnector3">
            <a:avLst>
              <a:gd name="adj1" fmla="val -7598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Объект 2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29363" y="2314087"/>
            <a:ext cx="4294491" cy="22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9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узел 9"/>
          <p:cNvSpPr/>
          <p:nvPr/>
        </p:nvSpPr>
        <p:spPr>
          <a:xfrm>
            <a:off x="6631378" y="1554686"/>
            <a:ext cx="3264443" cy="2653047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0" y="397700"/>
            <a:ext cx="9906000" cy="1477961"/>
          </a:xfrm>
        </p:spPr>
        <p:txBody>
          <a:bodyPr/>
          <a:lstStyle/>
          <a:p>
            <a:r>
              <a:rPr lang="uk-UA" dirty="0" smtClean="0"/>
              <a:t>           вписані чотирикутники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811369" y="479784"/>
            <a:ext cx="381508" cy="278683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-811369" y="1609860"/>
            <a:ext cx="280672" cy="15282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952" y="5050862"/>
            <a:ext cx="2641110" cy="1027098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77769" y="6669113"/>
            <a:ext cx="134356" cy="188887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328" y="1794729"/>
            <a:ext cx="2190269" cy="219026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631378" y="2108439"/>
            <a:ext cx="35722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err="1"/>
              <a:t>Нав­коло</a:t>
            </a:r>
            <a:r>
              <a:rPr lang="ru-RU" dirty="0"/>
              <a:t> </a:t>
            </a:r>
            <a:r>
              <a:rPr lang="ru-RU" dirty="0" err="1"/>
              <a:t>чотирикутника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коло </a:t>
            </a:r>
            <a:r>
              <a:rPr lang="ru-RU" dirty="0" err="1" smtClean="0"/>
              <a:t>тоді</a:t>
            </a:r>
            <a:r>
              <a:rPr lang="ru-RU" dirty="0" smtClean="0"/>
              <a:t>, </a:t>
            </a:r>
          </a:p>
          <a:p>
            <a:endParaRPr lang="ru-RU" dirty="0"/>
          </a:p>
          <a:p>
            <a:r>
              <a:rPr lang="ru-RU" dirty="0" smtClean="0"/>
              <a:t>коли </a:t>
            </a:r>
            <a:r>
              <a:rPr lang="ru-RU" dirty="0"/>
              <a:t>сума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протилежних</a:t>
            </a:r>
            <a:r>
              <a:rPr lang="ru-RU" dirty="0"/>
              <a:t> </a:t>
            </a:r>
            <a:r>
              <a:rPr lang="ru-RU" dirty="0" err="1"/>
              <a:t>кутів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180 </a:t>
            </a:r>
            <a:r>
              <a:rPr lang="ru-RU" dirty="0" err="1"/>
              <a:t>градусів</a:t>
            </a:r>
            <a:r>
              <a:rPr lang="ru-RU" dirty="0"/>
              <a:t>.</a:t>
            </a:r>
          </a:p>
        </p:txBody>
      </p:sp>
      <p:sp>
        <p:nvSpPr>
          <p:cNvPr id="12" name="Блок-схема: узел 11"/>
          <p:cNvSpPr/>
          <p:nvPr/>
        </p:nvSpPr>
        <p:spPr>
          <a:xfrm>
            <a:off x="1643977" y="4423018"/>
            <a:ext cx="2976973" cy="2282787"/>
          </a:xfrm>
          <a:prstGeom prst="flowChartConnecto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48451" y="4339319"/>
            <a:ext cx="3249382" cy="1885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r>
              <a:rPr lang="ru-RU" sz="2000" dirty="0"/>
              <a:t>Ц</a:t>
            </a:r>
            <a:r>
              <a:rPr lang="ru-RU" sz="2000" dirty="0" smtClean="0"/>
              <a:t>ентром кола буде </a:t>
            </a:r>
            <a:r>
              <a:rPr lang="ru-RU" sz="2000" dirty="0"/>
              <a:t>точка </a:t>
            </a:r>
            <a:r>
              <a:rPr lang="ru-RU" sz="2000" dirty="0" err="1"/>
              <a:t>перетину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діагоналей</a:t>
            </a:r>
            <a:r>
              <a:rPr lang="ru-RU" sz="2000" dirty="0"/>
              <a:t>. </a:t>
            </a:r>
            <a:r>
              <a:rPr lang="ru-RU" sz="2000" dirty="0" err="1"/>
              <a:t>Радіус</a:t>
            </a:r>
            <a:r>
              <a:rPr lang="ru-RU" sz="2000" dirty="0"/>
              <a:t> — половина </a:t>
            </a:r>
            <a:r>
              <a:rPr lang="ru-RU" sz="2000" dirty="0" err="1"/>
              <a:t>діагоналі</a:t>
            </a:r>
            <a:r>
              <a:rPr lang="ru-RU" sz="2000" dirty="0"/>
              <a:t>.</a:t>
            </a:r>
          </a:p>
        </p:txBody>
      </p:sp>
      <p:cxnSp>
        <p:nvCxnSpPr>
          <p:cNvPr id="14" name="Прямая со стрелкой 13"/>
          <p:cNvCxnSpPr>
            <a:stCxn id="12" idx="6"/>
            <a:endCxn id="8" idx="1"/>
          </p:cNvCxnSpPr>
          <p:nvPr/>
        </p:nvCxnSpPr>
        <p:spPr>
          <a:xfrm flipV="1">
            <a:off x="4620950" y="5564411"/>
            <a:ext cx="2476002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2"/>
            <a:endCxn id="9" idx="3"/>
          </p:cNvCxnSpPr>
          <p:nvPr/>
        </p:nvCxnSpPr>
        <p:spPr>
          <a:xfrm flipH="1">
            <a:off x="4227597" y="2881210"/>
            <a:ext cx="2403781" cy="86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61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4013</TotalTime>
  <Words>490</Words>
  <Application>Microsoft Office PowerPoint</Application>
  <PresentationFormat>Широкоэкранный</PresentationFormat>
  <Paragraphs>150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Tw Cen MT</vt:lpstr>
      <vt:lpstr>Контур</vt:lpstr>
      <vt:lpstr>Чотирикунтники та їхні  властивості</vt:lpstr>
      <vt:lpstr>             Що таке чотирикутник</vt:lpstr>
      <vt:lpstr>      Якими бувають чотирикутники</vt:lpstr>
      <vt:lpstr>                     Паралелограм </vt:lpstr>
      <vt:lpstr>                 Прямокутник</vt:lpstr>
      <vt:lpstr>                              РОМБ</vt:lpstr>
      <vt:lpstr>                           КВАДРАТ</vt:lpstr>
      <vt:lpstr>                          ТРАПЕЦІЯ</vt:lpstr>
      <vt:lpstr>           вписані чотирикутники</vt:lpstr>
      <vt:lpstr>             вписані чотирикутники 2</vt:lpstr>
      <vt:lpstr>          Описані чотирикутники</vt:lpstr>
      <vt:lpstr>          Описані чотирикутники 2</vt:lpstr>
      <vt:lpstr>                      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Чотирикунтники та їхні  властивості</dc:title>
  <dc:creator>Назар Філіппов</dc:creator>
  <cp:lastModifiedBy>Nazar Filippov</cp:lastModifiedBy>
  <cp:revision>48</cp:revision>
  <dcterms:created xsi:type="dcterms:W3CDTF">2018-10-01T13:40:00Z</dcterms:created>
  <dcterms:modified xsi:type="dcterms:W3CDTF">2018-11-05T22:34:33Z</dcterms:modified>
</cp:coreProperties>
</file>