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69" r:id="rId3"/>
    <p:sldId id="270" r:id="rId4"/>
    <p:sldId id="271" r:id="rId5"/>
    <p:sldId id="256" r:id="rId6"/>
    <p:sldId id="258" r:id="rId7"/>
    <p:sldId id="259" r:id="rId8"/>
    <p:sldId id="260" r:id="rId9"/>
    <p:sldId id="261" r:id="rId10"/>
    <p:sldId id="276" r:id="rId11"/>
    <p:sldId id="263" r:id="rId12"/>
    <p:sldId id="264" r:id="rId13"/>
    <p:sldId id="265" r:id="rId14"/>
    <p:sldId id="266" r:id="rId15"/>
    <p:sldId id="267" r:id="rId16"/>
    <p:sldId id="268" r:id="rId17"/>
    <p:sldId id="284" r:id="rId18"/>
    <p:sldId id="272" r:id="rId19"/>
    <p:sldId id="273" r:id="rId20"/>
    <p:sldId id="274" r:id="rId21"/>
    <p:sldId id="275" r:id="rId22"/>
    <p:sldId id="262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223DC8-081C-4CE5-BC7B-7C187ED596D4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814766-51F7-48D9-8781-64CC4875DEDD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623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3DC8-081C-4CE5-BC7B-7C187ED596D4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4766-51F7-48D9-8781-64CC4875D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21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3DC8-081C-4CE5-BC7B-7C187ED596D4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4766-51F7-48D9-8781-64CC4875D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135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3DC8-081C-4CE5-BC7B-7C187ED596D4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4766-51F7-48D9-8781-64CC4875D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328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3DC8-081C-4CE5-BC7B-7C187ED596D4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4766-51F7-48D9-8781-64CC4875DEDD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940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3DC8-081C-4CE5-BC7B-7C187ED596D4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4766-51F7-48D9-8781-64CC4875D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27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3DC8-081C-4CE5-BC7B-7C187ED596D4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4766-51F7-48D9-8781-64CC4875D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63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3DC8-081C-4CE5-BC7B-7C187ED596D4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4766-51F7-48D9-8781-64CC4875D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72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3DC8-081C-4CE5-BC7B-7C187ED596D4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4766-51F7-48D9-8781-64CC4875D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661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3DC8-081C-4CE5-BC7B-7C187ED596D4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4766-51F7-48D9-8781-64CC4875D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82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3DC8-081C-4CE5-BC7B-7C187ED596D4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4766-51F7-48D9-8781-64CC4875D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11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DA223DC8-081C-4CE5-BC7B-7C187ED596D4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1814766-51F7-48D9-8781-64CC4875D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7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emf"/><Relationship Id="rId4" Type="http://schemas.openxmlformats.org/officeDocument/2006/relationships/image" Target="../media/image3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emf"/><Relationship Id="rId4" Type="http://schemas.openxmlformats.org/officeDocument/2006/relationships/image" Target="../media/image3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emf"/><Relationship Id="rId4" Type="http://schemas.openxmlformats.org/officeDocument/2006/relationships/image" Target="../media/image3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669" y="1234442"/>
            <a:ext cx="6283902" cy="2247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75709" y="429491"/>
            <a:ext cx="4457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Домашн</a:t>
            </a:r>
            <a:r>
              <a:rPr lang="uk-UA" sz="4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є завдання</a:t>
            </a:r>
            <a:endParaRPr lang="ru-RU" sz="40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08960" y="3812490"/>
            <a:ext cx="14873607" cy="126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4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№5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99" y="1586882"/>
            <a:ext cx="9872871" cy="4038600"/>
          </a:xfrm>
        </p:spPr>
        <p:txBody>
          <a:bodyPr/>
          <a:lstStyle/>
          <a:p>
            <a:endParaRPr lang="ru-RU" alt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варіант</a:t>
            </a:r>
            <a:endParaRPr lang="ru-RU" alt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</a:t>
            </a:r>
            <a:r>
              <a:rPr lang="uk-UA" alt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endParaRPr lang="ru-RU" alt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4525" y="1392919"/>
            <a:ext cx="3474607" cy="243348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609719"/>
            <a:ext cx="7781926" cy="96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42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№6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99" y="1586882"/>
            <a:ext cx="9872871" cy="4038600"/>
          </a:xfrm>
        </p:spPr>
        <p:txBody>
          <a:bodyPr/>
          <a:lstStyle/>
          <a:p>
            <a:endParaRPr lang="ru-RU" alt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варіант</a:t>
            </a:r>
            <a:endParaRPr lang="ru-RU" alt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</a:t>
            </a:r>
            <a:r>
              <a:rPr lang="uk-UA" alt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endParaRPr lang="ru-RU" alt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286" y="2513751"/>
            <a:ext cx="9973088" cy="65244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259" y="4404445"/>
            <a:ext cx="11530350" cy="101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6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№7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99" y="1586882"/>
            <a:ext cx="9872871" cy="4038600"/>
          </a:xfrm>
        </p:spPr>
        <p:txBody>
          <a:bodyPr/>
          <a:lstStyle/>
          <a:p>
            <a:endParaRPr lang="ru-RU" alt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варіант</a:t>
            </a:r>
            <a:endParaRPr lang="ru-RU" alt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</a:t>
            </a:r>
            <a:r>
              <a:rPr lang="uk-UA" alt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endParaRPr lang="ru-RU" alt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4058" y="2382982"/>
            <a:ext cx="6841905" cy="73645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7479" y="4073236"/>
            <a:ext cx="6097065" cy="228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9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№8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99" y="1586882"/>
            <a:ext cx="9872871" cy="4038600"/>
          </a:xfrm>
        </p:spPr>
        <p:txBody>
          <a:bodyPr/>
          <a:lstStyle/>
          <a:p>
            <a:endParaRPr lang="ru-RU" altLang="ru-RU" sz="1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варіант</a:t>
            </a:r>
            <a:endParaRPr lang="ru-RU" altLang="ru-RU" sz="280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варіант</a:t>
            </a:r>
            <a:endParaRPr lang="ru-RU" altLang="ru-RU" sz="280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5562" y="1586882"/>
            <a:ext cx="4667743" cy="20206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7886" y="4255502"/>
            <a:ext cx="9859045" cy="65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08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№9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99" y="1586882"/>
            <a:ext cx="9872871" cy="4038600"/>
          </a:xfrm>
        </p:spPr>
        <p:txBody>
          <a:bodyPr/>
          <a:lstStyle/>
          <a:p>
            <a:endParaRPr lang="ru-RU" altLang="ru-RU" sz="1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варіант</a:t>
            </a:r>
            <a:endParaRPr lang="ru-RU" altLang="ru-RU" sz="280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варіант</a:t>
            </a:r>
            <a:endParaRPr lang="ru-RU" altLang="ru-RU" sz="280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076" y="2499896"/>
            <a:ext cx="6634247" cy="63050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3076" y="4696692"/>
            <a:ext cx="5794253" cy="58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62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№10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99" y="1586882"/>
            <a:ext cx="9872871" cy="4038600"/>
          </a:xfrm>
        </p:spPr>
        <p:txBody>
          <a:bodyPr/>
          <a:lstStyle/>
          <a:p>
            <a:endParaRPr lang="ru-RU" altLang="ru-RU" sz="1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варіант</a:t>
            </a:r>
            <a:endParaRPr lang="ru-RU" altLang="ru-RU" sz="280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варіант</a:t>
            </a:r>
            <a:endParaRPr lang="ru-RU" altLang="ru-RU" sz="280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508" y="2505210"/>
            <a:ext cx="11407079" cy="8760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327" y="4671579"/>
            <a:ext cx="10819402" cy="59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06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№11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99" y="1586882"/>
            <a:ext cx="9872871" cy="4038600"/>
          </a:xfrm>
        </p:spPr>
        <p:txBody>
          <a:bodyPr/>
          <a:lstStyle/>
          <a:p>
            <a:endParaRPr lang="ru-RU" altLang="ru-RU" sz="1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варіант</a:t>
            </a:r>
            <a:endParaRPr lang="ru-RU" altLang="ru-RU" sz="280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варіант</a:t>
            </a:r>
            <a:endParaRPr lang="ru-RU" altLang="ru-RU" sz="280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2920" y="1741152"/>
            <a:ext cx="5393028" cy="191788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2920" y="4332194"/>
            <a:ext cx="10563280" cy="1888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36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Відповіді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78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№1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99" y="1586882"/>
            <a:ext cx="9872871" cy="4038600"/>
          </a:xfrm>
        </p:spPr>
        <p:txBody>
          <a:bodyPr/>
          <a:lstStyle/>
          <a:p>
            <a:endParaRPr lang="ru-RU" alt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варіант</a:t>
            </a:r>
            <a:endParaRPr lang="ru-RU" alt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</a:t>
            </a:r>
            <a:r>
              <a:rPr lang="uk-UA" alt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endParaRPr lang="ru-RU" alt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375" y="2384155"/>
            <a:ext cx="11222746" cy="55908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939" y="4457699"/>
            <a:ext cx="10998990" cy="79630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2203" y="3039578"/>
            <a:ext cx="16605836" cy="88167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02943" y="5510203"/>
            <a:ext cx="16433106" cy="872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№2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99" y="1586882"/>
            <a:ext cx="9872871" cy="4038600"/>
          </a:xfrm>
        </p:spPr>
        <p:txBody>
          <a:bodyPr/>
          <a:lstStyle/>
          <a:p>
            <a:endParaRPr lang="ru-RU" alt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варіант</a:t>
            </a:r>
            <a:endParaRPr lang="ru-RU" alt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</a:t>
            </a:r>
            <a:r>
              <a:rPr lang="uk-UA" alt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endParaRPr lang="ru-RU" alt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5049" y="4442640"/>
            <a:ext cx="2985965" cy="157215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2045" y="2355273"/>
            <a:ext cx="10085792" cy="69595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2610" y="5383508"/>
            <a:ext cx="19029572" cy="101036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97596" y="3074084"/>
            <a:ext cx="17976073" cy="95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86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75709" y="429491"/>
            <a:ext cx="4457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Домашн</a:t>
            </a:r>
            <a:r>
              <a:rPr lang="uk-UA" sz="4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є завдання</a:t>
            </a:r>
            <a:endParaRPr lang="ru-RU" sz="40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940" y="1006427"/>
            <a:ext cx="6185360" cy="272804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406547" y="4311404"/>
                <a:ext cx="3477234" cy="112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1">
                          <a:latin typeface="Cambria Math" panose="02040503050406030204" pitchFamily="18" charset="0"/>
                        </a:rPr>
                        <m:t>𝑴𝑵</m:t>
                      </m:r>
                      <m:r>
                        <a:rPr lang="ru-RU" sz="36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b="1" i="1">
                              <a:latin typeface="Cambria Math" panose="02040503050406030204" pitchFamily="18" charset="0"/>
                            </a:rPr>
                            <m:t>𝑩𝑪</m:t>
                          </m:r>
                          <m:r>
                            <a:rPr lang="ru-RU" sz="3600" b="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sz="3600" b="1" i="1">
                              <a:latin typeface="Cambria Math" panose="02040503050406030204" pitchFamily="18" charset="0"/>
                            </a:rPr>
                            <m:t>𝑨𝑫</m:t>
                          </m:r>
                        </m:num>
                        <m:den>
                          <m:r>
                            <a:rPr lang="ru-RU" sz="36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6547" y="4311404"/>
                <a:ext cx="3477234" cy="11294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969818" y="1607127"/>
            <a:ext cx="12121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№316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72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№3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99" y="1586882"/>
            <a:ext cx="9872871" cy="4038600"/>
          </a:xfrm>
        </p:spPr>
        <p:txBody>
          <a:bodyPr/>
          <a:lstStyle/>
          <a:p>
            <a:endParaRPr lang="ru-RU" alt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варіант</a:t>
            </a:r>
            <a:endParaRPr lang="ru-RU" alt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</a:t>
            </a:r>
            <a:r>
              <a:rPr lang="uk-UA" alt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endParaRPr lang="ru-RU" alt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3413" y="1935459"/>
            <a:ext cx="2903600" cy="167072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157" y="4765963"/>
            <a:ext cx="11301428" cy="65920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4965" y="2848318"/>
            <a:ext cx="19498944" cy="103528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875" y="5402431"/>
            <a:ext cx="24130130" cy="128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46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№4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99" y="1586882"/>
            <a:ext cx="9872871" cy="4038600"/>
          </a:xfrm>
        </p:spPr>
        <p:txBody>
          <a:bodyPr/>
          <a:lstStyle/>
          <a:p>
            <a:endParaRPr lang="ru-RU" alt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варіант</a:t>
            </a:r>
            <a:endParaRPr lang="ru-RU" alt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</a:t>
            </a:r>
            <a:r>
              <a:rPr lang="uk-UA" alt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endParaRPr lang="ru-RU" alt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742" y="2422650"/>
            <a:ext cx="11555843" cy="10411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6287" y="4427458"/>
            <a:ext cx="3098540" cy="203379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663923" y="5489367"/>
            <a:ext cx="4667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91815" y="3072611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Ні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1391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№5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99" y="1586882"/>
            <a:ext cx="9872871" cy="4038600"/>
          </a:xfrm>
        </p:spPr>
        <p:txBody>
          <a:bodyPr/>
          <a:lstStyle/>
          <a:p>
            <a:endParaRPr lang="ru-RU" alt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варіант</a:t>
            </a:r>
            <a:endParaRPr lang="ru-RU" alt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</a:t>
            </a:r>
            <a:r>
              <a:rPr lang="uk-UA" alt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endParaRPr lang="ru-RU" alt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4525" y="1392919"/>
            <a:ext cx="3474607" cy="243348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609719"/>
            <a:ext cx="7781926" cy="96724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257378" y="3103173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94445" y="5347703"/>
            <a:ext cx="57699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стороні, яку не перетинає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9749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№6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99" y="1586882"/>
            <a:ext cx="9872871" cy="4038600"/>
          </a:xfrm>
        </p:spPr>
        <p:txBody>
          <a:bodyPr/>
          <a:lstStyle/>
          <a:p>
            <a:endParaRPr lang="ru-RU" alt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варіант</a:t>
            </a:r>
            <a:endParaRPr lang="ru-RU" alt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</a:t>
            </a:r>
            <a:r>
              <a:rPr lang="uk-UA" alt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endParaRPr lang="ru-RU" alt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286" y="2513751"/>
            <a:ext cx="9973088" cy="65244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259" y="4404445"/>
            <a:ext cx="11530350" cy="101268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292506" y="5151972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Ні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95318" y="302343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Ні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6289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0350" y="72823"/>
            <a:ext cx="9875520" cy="1356360"/>
          </a:xfrm>
        </p:spPr>
        <p:txBody>
          <a:bodyPr/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№7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99" y="751003"/>
            <a:ext cx="9872871" cy="4038600"/>
          </a:xfrm>
        </p:spPr>
        <p:txBody>
          <a:bodyPr/>
          <a:lstStyle/>
          <a:p>
            <a:endParaRPr lang="ru-RU" alt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варіант</a:t>
            </a:r>
            <a:endParaRPr lang="ru-RU" alt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uk-UA" altLang="ru-RU" sz="28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</a:t>
            </a:r>
            <a:r>
              <a:rPr lang="uk-UA" alt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endParaRPr lang="ru-RU" alt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7479" y="914400"/>
            <a:ext cx="6841905" cy="73645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7479" y="4073236"/>
            <a:ext cx="6097065" cy="22860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98763" y="1718772"/>
            <a:ext cx="114992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Якщо паралельні прямі, які перетинають сторони кута, відтинають на його стороні рівні відрізки, то вони відтинають рівні відрізки і на другій його стороні 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968036" y="5433955"/>
            <a:ext cx="10278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 см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7655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№8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99" y="1586882"/>
            <a:ext cx="9872871" cy="4038600"/>
          </a:xfrm>
        </p:spPr>
        <p:txBody>
          <a:bodyPr/>
          <a:lstStyle/>
          <a:p>
            <a:endParaRPr lang="ru-RU" alt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варіант</a:t>
            </a:r>
            <a:endParaRPr lang="ru-RU" altLang="ru-RU" sz="28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варіант</a:t>
            </a:r>
            <a:endParaRPr lang="ru-RU" altLang="ru-RU" sz="28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5562" y="1586882"/>
            <a:ext cx="4667743" cy="20206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7886" y="4255502"/>
            <a:ext cx="9859045" cy="65852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252545" y="5192714"/>
            <a:ext cx="10278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 см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004778" y="3236850"/>
            <a:ext cx="7040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54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4587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№9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99" y="1586882"/>
            <a:ext cx="9872871" cy="4038600"/>
          </a:xfrm>
        </p:spPr>
        <p:txBody>
          <a:bodyPr/>
          <a:lstStyle/>
          <a:p>
            <a:endParaRPr lang="ru-RU" alt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варіант</a:t>
            </a:r>
            <a:endParaRPr lang="ru-RU" altLang="ru-RU" sz="28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uk-UA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варіант</a:t>
            </a:r>
            <a:endParaRPr lang="ru-RU" altLang="ru-RU" sz="28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076" y="2499896"/>
            <a:ext cx="6634247" cy="63050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3076" y="3934692"/>
            <a:ext cx="5794253" cy="5837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712397" y="2361829"/>
            <a:ext cx="18187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основам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91796" y="4518442"/>
            <a:ext cx="115131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Якщо паралельні прямі, які перетинають сторони кута, відтинають на його стороні рівні відрізки, то вони відтинають рівні відрізки і на другій його стороні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8869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№10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99" y="1586882"/>
            <a:ext cx="9872871" cy="4038600"/>
          </a:xfrm>
        </p:spPr>
        <p:txBody>
          <a:bodyPr/>
          <a:lstStyle/>
          <a:p>
            <a:endParaRPr lang="ru-RU" altLang="ru-RU" sz="1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варіант</a:t>
            </a:r>
            <a:endParaRPr lang="ru-RU" altLang="ru-RU" sz="280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варіант</a:t>
            </a:r>
            <a:endParaRPr lang="ru-RU" altLang="ru-RU" sz="280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508" y="2505210"/>
            <a:ext cx="11407079" cy="8760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327" y="4671579"/>
            <a:ext cx="10819402" cy="59556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026614" y="3375778"/>
            <a:ext cx="10278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 см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26614" y="5716636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Ні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2734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№11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99" y="1586882"/>
            <a:ext cx="9872871" cy="4038600"/>
          </a:xfrm>
        </p:spPr>
        <p:txBody>
          <a:bodyPr/>
          <a:lstStyle/>
          <a:p>
            <a:endParaRPr lang="ru-RU" alt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варіант</a:t>
            </a:r>
            <a:endParaRPr lang="ru-RU" altLang="ru-RU" sz="28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варіант</a:t>
            </a:r>
            <a:endParaRPr lang="ru-RU" altLang="ru-RU" sz="28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1737" y="1819102"/>
            <a:ext cx="5393028" cy="191788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2920" y="4332194"/>
            <a:ext cx="10563280" cy="188849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757531" y="5738419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30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84765" y="3480592"/>
            <a:ext cx="10278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 см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314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5764" y="581891"/>
            <a:ext cx="9875520" cy="1356360"/>
          </a:xfrm>
        </p:spPr>
        <p:txBody>
          <a:bodyPr/>
          <a:lstStyle/>
          <a:p>
            <a:r>
              <a:rPr lang="uk-UA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Домашнє завдання</a:t>
            </a:r>
            <a:endParaRPr lang="ru-RU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14513" y="2692274"/>
            <a:ext cx="8043862" cy="131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Повторити теоретичний матеріал теми</a:t>
            </a:r>
            <a:endParaRPr lang="ru-RU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Розв'язати задачі </a:t>
            </a:r>
            <a:r>
              <a:rPr lang="uk-UA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324, 327, 331</a:t>
            </a:r>
            <a:endParaRPr lang="ru-RU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7454" y="1992097"/>
            <a:ext cx="5843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опорний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конспект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57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75709" y="429491"/>
            <a:ext cx="4457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Домашн</a:t>
            </a:r>
            <a:r>
              <a:rPr lang="uk-UA" sz="4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є завдання</a:t>
            </a:r>
            <a:endParaRPr lang="ru-RU" sz="40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8006256" y="572639"/>
                <a:ext cx="3477234" cy="112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1">
                          <a:latin typeface="Cambria Math" panose="02040503050406030204" pitchFamily="18" charset="0"/>
                        </a:rPr>
                        <m:t>𝑴𝑵</m:t>
                      </m:r>
                      <m:r>
                        <a:rPr lang="ru-RU" sz="36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b="1" i="1">
                              <a:latin typeface="Cambria Math" panose="02040503050406030204" pitchFamily="18" charset="0"/>
                            </a:rPr>
                            <m:t>𝑩𝑪</m:t>
                          </m:r>
                          <m:r>
                            <a:rPr lang="ru-RU" sz="3600" b="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sz="3600" b="1" i="1">
                              <a:latin typeface="Cambria Math" panose="02040503050406030204" pitchFamily="18" charset="0"/>
                            </a:rPr>
                            <m:t>𝑨𝑫</m:t>
                          </m:r>
                        </m:num>
                        <m:den>
                          <m:r>
                            <a:rPr lang="ru-RU" sz="36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6256" y="572639"/>
                <a:ext cx="3477234" cy="112947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6262" y="1428323"/>
            <a:ext cx="5591262" cy="24764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829858" y="3904818"/>
                <a:ext cx="3277949" cy="11667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 </a:t>
                </a:r>
                <a14:m>
                  <m:oMath xmlns:m="http://schemas.openxmlformats.org/officeDocument/2006/math">
                    <m:r>
                      <a:rPr lang="ru-RU" sz="4800" b="1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4800" b="1" i="0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uk-UA" sz="4800" b="1" i="0" smtClean="0">
                            <a:latin typeface="Cambria Math" panose="02040503050406030204" pitchFamily="18" charset="0"/>
                          </a:rPr>
                          <m:t> +</m:t>
                        </m:r>
                        <m:r>
                          <a:rPr lang="uk-UA" sz="4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800" b="1" i="1">
                            <a:latin typeface="Cambria Math" panose="02040503050406030204" pitchFamily="18" charset="0"/>
                          </a:rPr>
                          <m:t>𝑨𝑫</m:t>
                        </m:r>
                      </m:num>
                      <m:den>
                        <m:r>
                          <a:rPr lang="ru-RU" sz="4800" b="1" i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uk-UA" sz="4800" b="1" i="1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ru-RU" sz="4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858" y="3904818"/>
                <a:ext cx="3277949" cy="1166730"/>
              </a:xfrm>
              <a:prstGeom prst="rect">
                <a:avLst/>
              </a:prstGeom>
              <a:blipFill>
                <a:blip r:embed="rId4"/>
                <a:stretch>
                  <a:fillRect l="-8364" b="-130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452522" y="3904818"/>
                <a:ext cx="4015002" cy="11667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4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 </a:t>
                </a:r>
                <a14:m>
                  <m:oMath xmlns:m="http://schemas.openxmlformats.org/officeDocument/2006/math">
                    <m:r>
                      <a:rPr lang="ru-RU" sz="4800" b="1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4800" b="1" i="0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uk-UA" sz="4800" b="1" i="0" smtClean="0">
                            <a:latin typeface="Cambria Math" panose="02040503050406030204" pitchFamily="18" charset="0"/>
                          </a:rPr>
                          <m:t> +</m:t>
                        </m:r>
                        <m:r>
                          <a:rPr lang="uk-UA" sz="4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800" b="1" i="1">
                            <a:latin typeface="Cambria Math" panose="02040503050406030204" pitchFamily="18" charset="0"/>
                          </a:rPr>
                          <m:t>𝑨𝑫</m:t>
                        </m:r>
                      </m:num>
                      <m:den>
                        <m:r>
                          <a:rPr lang="ru-RU" sz="4800" b="1" i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4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·2</a:t>
                </a:r>
                <a:r>
                  <a:rPr lang="ru-RU" sz="4800" b="1" dirty="0" smtClean="0">
                    <a:latin typeface="+mj-lt"/>
                    <a:cs typeface="Times New Roman" panose="02020603050405020304" pitchFamily="18" charset="0"/>
                  </a:rPr>
                  <a:t>;</a:t>
                </a:r>
                <a:endParaRPr lang="ru-RU" sz="4800" b="1" dirty="0">
                  <a:latin typeface="+mj-lt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522" y="3904818"/>
                <a:ext cx="4015002" cy="1166730"/>
              </a:xfrm>
              <a:prstGeom prst="rect">
                <a:avLst/>
              </a:prstGeom>
              <a:blipFill>
                <a:blip r:embed="rId5"/>
                <a:stretch>
                  <a:fillRect l="-6829" r="-2580" b="-14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/>
          <p:cNvCxnSpPr/>
          <p:nvPr/>
        </p:nvCxnSpPr>
        <p:spPr>
          <a:xfrm>
            <a:off x="7533532" y="3934001"/>
            <a:ext cx="0" cy="9844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8363195" y="4115954"/>
                <a:ext cx="3828805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4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</a:t>
                </a:r>
                <a14:m>
                  <m:oMath xmlns:m="http://schemas.openxmlformats.org/officeDocument/2006/math">
                    <m:r>
                      <a:rPr lang="ru-RU" sz="4800" b="1" i="0">
                        <a:latin typeface="Cambria Math" panose="02040503050406030204" pitchFamily="18" charset="0"/>
                      </a:rPr>
                      <m:t>=</m:t>
                    </m:r>
                    <m:r>
                      <a:rPr lang="uk-UA" sz="4800" b="1">
                        <a:latin typeface="Cambria Math" panose="02040503050406030204" pitchFamily="18" charset="0"/>
                      </a:rPr>
                      <m:t>𝟓</m:t>
                    </m:r>
                    <m:r>
                      <a:rPr lang="uk-UA" sz="4800" b="1">
                        <a:latin typeface="Cambria Math" panose="02040503050406030204" pitchFamily="18" charset="0"/>
                      </a:rPr>
                      <m:t> +</m:t>
                    </m:r>
                    <m:r>
                      <a:rPr lang="uk-UA" sz="48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4800" b="1" i="1">
                        <a:latin typeface="Cambria Math" panose="02040503050406030204" pitchFamily="18" charset="0"/>
                      </a:rPr>
                      <m:t>𝑨𝑫</m:t>
                    </m:r>
                  </m:oMath>
                </a14:m>
                <a:endParaRPr lang="ru-RU" sz="4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195" y="4115954"/>
                <a:ext cx="3828805" cy="830997"/>
              </a:xfrm>
              <a:prstGeom prst="rect">
                <a:avLst/>
              </a:prstGeom>
              <a:blipFill>
                <a:blip r:embed="rId6"/>
                <a:stretch>
                  <a:fillRect l="-7325" t="-16058" b="-379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4862946" y="5202377"/>
                <a:ext cx="2149948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400" b="1" i="1">
                        <a:latin typeface="Cambria Math" panose="02040503050406030204" pitchFamily="18" charset="0"/>
                      </a:rPr>
                      <m:t>𝑨𝑫</m:t>
                    </m:r>
                  </m:oMath>
                </a14:m>
                <a:r>
                  <a:rPr lang="ru-RU" sz="4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15</a:t>
                </a:r>
                <a:endParaRPr lang="ru-RU" sz="4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2946" y="5202377"/>
                <a:ext cx="2149948" cy="769441"/>
              </a:xfrm>
              <a:prstGeom prst="rect">
                <a:avLst/>
              </a:prstGeom>
              <a:blipFill>
                <a:blip r:embed="rId7"/>
                <a:stretch>
                  <a:fillRect t="-14961" r="-10511" b="-370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Прямоугольник 12"/>
          <p:cNvSpPr/>
          <p:nvPr/>
        </p:nvSpPr>
        <p:spPr>
          <a:xfrm>
            <a:off x="1089709" y="1517449"/>
            <a:ext cx="12121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№318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05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669" y="1234442"/>
            <a:ext cx="6283902" cy="2247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75709" y="429491"/>
            <a:ext cx="4457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Домашн</a:t>
            </a:r>
            <a:r>
              <a:rPr lang="uk-UA" sz="4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є завдання</a:t>
            </a:r>
            <a:endParaRPr lang="ru-RU" sz="40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08960" y="3812490"/>
            <a:ext cx="14873607" cy="126476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85149" y="1386959"/>
            <a:ext cx="13404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321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35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Математичний диктант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576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№1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99" y="1586882"/>
            <a:ext cx="9872871" cy="4038600"/>
          </a:xfrm>
        </p:spPr>
        <p:txBody>
          <a:bodyPr/>
          <a:lstStyle/>
          <a:p>
            <a:endParaRPr lang="ru-RU" alt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варіант</a:t>
            </a:r>
            <a:endParaRPr lang="ru-RU" alt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</a:t>
            </a:r>
            <a:r>
              <a:rPr lang="uk-UA" alt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endParaRPr lang="ru-RU" alt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375" y="2384155"/>
            <a:ext cx="11222746" cy="55908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939" y="4457699"/>
            <a:ext cx="10998990" cy="79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59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№2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99" y="1586882"/>
            <a:ext cx="9872871" cy="4038600"/>
          </a:xfrm>
        </p:spPr>
        <p:txBody>
          <a:bodyPr/>
          <a:lstStyle/>
          <a:p>
            <a:endParaRPr lang="ru-RU" alt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варіант</a:t>
            </a:r>
            <a:endParaRPr lang="ru-RU" alt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</a:t>
            </a:r>
            <a:r>
              <a:rPr lang="uk-UA" alt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endParaRPr lang="ru-RU" alt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5049" y="4442640"/>
            <a:ext cx="2985965" cy="157215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2045" y="2355273"/>
            <a:ext cx="10085792" cy="6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37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№3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99" y="1586882"/>
            <a:ext cx="9872871" cy="4038600"/>
          </a:xfrm>
        </p:spPr>
        <p:txBody>
          <a:bodyPr/>
          <a:lstStyle/>
          <a:p>
            <a:endParaRPr lang="ru-RU" alt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варіант</a:t>
            </a:r>
            <a:endParaRPr lang="ru-RU" alt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</a:t>
            </a:r>
            <a:r>
              <a:rPr lang="uk-UA" alt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endParaRPr lang="ru-RU" alt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3413" y="1935459"/>
            <a:ext cx="2903600" cy="167072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157" y="4765963"/>
            <a:ext cx="11301428" cy="65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01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№4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99" y="1586882"/>
            <a:ext cx="9872871" cy="4038600"/>
          </a:xfrm>
        </p:spPr>
        <p:txBody>
          <a:bodyPr/>
          <a:lstStyle/>
          <a:p>
            <a:endParaRPr lang="ru-RU" alt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варіант</a:t>
            </a:r>
            <a:endParaRPr lang="ru-RU" alt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alt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</a:t>
            </a:r>
            <a:r>
              <a:rPr lang="uk-UA" alt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endParaRPr lang="ru-RU" alt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742" y="2422650"/>
            <a:ext cx="11555843" cy="10411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6287" y="4427458"/>
            <a:ext cx="3098540" cy="2033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1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Основа</Template>
  <TotalTime>195</TotalTime>
  <Words>277</Words>
  <Application>Microsoft Office PowerPoint</Application>
  <PresentationFormat>Широкоэкранный</PresentationFormat>
  <Paragraphs>189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Calibri</vt:lpstr>
      <vt:lpstr>Cambria Math</vt:lpstr>
      <vt:lpstr>Corbel</vt:lpstr>
      <vt:lpstr>Times New Roman</vt:lpstr>
      <vt:lpstr>Базис</vt:lpstr>
      <vt:lpstr>Презентация PowerPoint</vt:lpstr>
      <vt:lpstr>Презентация PowerPoint</vt:lpstr>
      <vt:lpstr>Презентация PowerPoint</vt:lpstr>
      <vt:lpstr>Презентация PowerPoint</vt:lpstr>
      <vt:lpstr>Математичний диктант </vt:lpstr>
      <vt:lpstr>№1</vt:lpstr>
      <vt:lpstr>№2</vt:lpstr>
      <vt:lpstr>№3</vt:lpstr>
      <vt:lpstr>№4</vt:lpstr>
      <vt:lpstr>№5</vt:lpstr>
      <vt:lpstr>№6</vt:lpstr>
      <vt:lpstr>№7</vt:lpstr>
      <vt:lpstr>№8</vt:lpstr>
      <vt:lpstr>№9</vt:lpstr>
      <vt:lpstr>№10</vt:lpstr>
      <vt:lpstr>№11</vt:lpstr>
      <vt:lpstr>Відповіді</vt:lpstr>
      <vt:lpstr>№1</vt:lpstr>
      <vt:lpstr>№2</vt:lpstr>
      <vt:lpstr>№3</vt:lpstr>
      <vt:lpstr>№4</vt:lpstr>
      <vt:lpstr>№5</vt:lpstr>
      <vt:lpstr>№6</vt:lpstr>
      <vt:lpstr>№7</vt:lpstr>
      <vt:lpstr>№8</vt:lpstr>
      <vt:lpstr>№9</vt:lpstr>
      <vt:lpstr>№10</vt:lpstr>
      <vt:lpstr>№11</vt:lpstr>
      <vt:lpstr>Домашнє завдання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14</cp:revision>
  <dcterms:created xsi:type="dcterms:W3CDTF">2018-10-31T20:22:52Z</dcterms:created>
  <dcterms:modified xsi:type="dcterms:W3CDTF">2018-11-02T08:16:54Z</dcterms:modified>
</cp:coreProperties>
</file>