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8" r:id="rId4"/>
    <p:sldId id="289" r:id="rId5"/>
    <p:sldId id="270" r:id="rId6"/>
    <p:sldId id="262" r:id="rId7"/>
    <p:sldId id="268" r:id="rId8"/>
    <p:sldId id="269" r:id="rId9"/>
    <p:sldId id="271" r:id="rId10"/>
    <p:sldId id="277" r:id="rId11"/>
    <p:sldId id="280" r:id="rId12"/>
    <p:sldId id="263" r:id="rId13"/>
    <p:sldId id="290" r:id="rId14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C0"/>
    <a:srgbClr val="00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0" autoAdjust="0"/>
  </p:normalViewPr>
  <p:slideViewPr>
    <p:cSldViewPr>
      <p:cViewPr varScale="1">
        <p:scale>
          <a:sx n="92" d="100"/>
          <a:sy n="92" d="100"/>
        </p:scale>
        <p:origin x="1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DB37A8-C30C-4123-B106-AEC163B1032A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CA4C7D35-4B56-43CD-BF30-ECBFB7FE2941}">
      <dgm:prSet phldrT="[Текст]" custT="1"/>
      <dgm:spPr>
        <a:solidFill>
          <a:schemeClr val="tx2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just"/>
          <a:r>
            <a:rPr lang="uk-UA" sz="2400" smtClean="0">
              <a:solidFill>
                <a:schemeClr val="tx1"/>
              </a:solidFill>
            </a:rPr>
            <a:t>За </a:t>
          </a:r>
          <a:r>
            <a:rPr lang="uk-UA" sz="2400" dirty="0" smtClean="0">
              <a:solidFill>
                <a:schemeClr val="tx1"/>
              </a:solidFill>
            </a:rPr>
            <a:t>двома катетами</a:t>
          </a:r>
          <a:endParaRPr lang="uk-UA" sz="2400" dirty="0">
            <a:solidFill>
              <a:schemeClr val="tx1"/>
            </a:solidFill>
          </a:endParaRPr>
        </a:p>
      </dgm:t>
    </dgm:pt>
    <dgm:pt modelId="{948E0BC9-1B03-4662-94DF-7FE305652B64}" type="parTrans" cxnId="{F288B03B-E2A0-425E-928A-0672244EE1ED}">
      <dgm:prSet/>
      <dgm:spPr/>
      <dgm:t>
        <a:bodyPr/>
        <a:lstStyle/>
        <a:p>
          <a:endParaRPr lang="uk-UA"/>
        </a:p>
      </dgm:t>
    </dgm:pt>
    <dgm:pt modelId="{A294CD28-5C92-4E9D-8CBE-197AC158BDE7}" type="sibTrans" cxnId="{F288B03B-E2A0-425E-928A-0672244EE1ED}">
      <dgm:prSet/>
      <dgm:spPr/>
      <dgm:t>
        <a:bodyPr/>
        <a:lstStyle/>
        <a:p>
          <a:endParaRPr lang="uk-UA"/>
        </a:p>
      </dgm:t>
    </dgm:pt>
    <dgm:pt modelId="{A0EF2919-E058-4ABC-89F2-380B6C62E1E3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just"/>
          <a:r>
            <a:rPr lang="uk-UA" sz="2400" dirty="0" smtClean="0">
              <a:solidFill>
                <a:schemeClr val="tx1"/>
              </a:solidFill>
            </a:rPr>
            <a:t>За гіпотенузою і гострим кутом</a:t>
          </a:r>
          <a:endParaRPr lang="uk-UA" sz="2400" dirty="0">
            <a:solidFill>
              <a:schemeClr val="tx1"/>
            </a:solidFill>
          </a:endParaRPr>
        </a:p>
      </dgm:t>
    </dgm:pt>
    <dgm:pt modelId="{D266D6B7-E041-40FA-8618-5661754B056E}" type="parTrans" cxnId="{D5A8A694-64BB-4E13-AF24-078379AE5F95}">
      <dgm:prSet/>
      <dgm:spPr/>
      <dgm:t>
        <a:bodyPr/>
        <a:lstStyle/>
        <a:p>
          <a:endParaRPr lang="uk-UA"/>
        </a:p>
      </dgm:t>
    </dgm:pt>
    <dgm:pt modelId="{DAE70E3E-DA07-4B72-9516-3B18D9E59DB6}" type="sibTrans" cxnId="{D5A8A694-64BB-4E13-AF24-078379AE5F95}">
      <dgm:prSet/>
      <dgm:spPr/>
      <dgm:t>
        <a:bodyPr/>
        <a:lstStyle/>
        <a:p>
          <a:endParaRPr lang="uk-UA"/>
        </a:p>
      </dgm:t>
    </dgm:pt>
    <dgm:pt modelId="{8B343BA7-6F72-4D3C-82FC-0791C2A3E3A0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just"/>
          <a:r>
            <a:rPr lang="uk-UA" sz="2400" dirty="0" smtClean="0">
              <a:solidFill>
                <a:schemeClr val="tx1"/>
              </a:solidFill>
            </a:rPr>
            <a:t>За гіпотенузою і катетом</a:t>
          </a:r>
          <a:endParaRPr lang="uk-UA" sz="2400" dirty="0">
            <a:solidFill>
              <a:schemeClr val="tx1"/>
            </a:solidFill>
          </a:endParaRPr>
        </a:p>
      </dgm:t>
    </dgm:pt>
    <dgm:pt modelId="{A5D86CCA-51F2-4DC7-B498-DF173DFB8859}" type="parTrans" cxnId="{70B39B3F-D6F2-4506-A204-D4E49B6F71B9}">
      <dgm:prSet/>
      <dgm:spPr/>
      <dgm:t>
        <a:bodyPr/>
        <a:lstStyle/>
        <a:p>
          <a:endParaRPr lang="uk-UA"/>
        </a:p>
      </dgm:t>
    </dgm:pt>
    <dgm:pt modelId="{E3BFA9F5-2C97-426C-859A-CF42D07BBDED}" type="sibTrans" cxnId="{70B39B3F-D6F2-4506-A204-D4E49B6F71B9}">
      <dgm:prSet/>
      <dgm:spPr/>
      <dgm:t>
        <a:bodyPr/>
        <a:lstStyle/>
        <a:p>
          <a:endParaRPr lang="uk-UA"/>
        </a:p>
      </dgm:t>
    </dgm:pt>
    <dgm:pt modelId="{9172213F-A828-41C0-839D-AA47693CED71}">
      <dgm:prSet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just"/>
          <a:r>
            <a:rPr lang="uk-UA" sz="2400" dirty="0" smtClean="0">
              <a:solidFill>
                <a:schemeClr val="tx1"/>
              </a:solidFill>
            </a:rPr>
            <a:t>За катетом і прилеглим гострим кутом</a:t>
          </a:r>
          <a:endParaRPr lang="uk-UA" sz="2400" dirty="0">
            <a:solidFill>
              <a:schemeClr val="tx1"/>
            </a:solidFill>
          </a:endParaRPr>
        </a:p>
      </dgm:t>
    </dgm:pt>
    <dgm:pt modelId="{16493FAF-3DF9-4753-B482-32DA79F8C7BD}" type="parTrans" cxnId="{55EB9F72-D20A-463B-87EC-683717945B46}">
      <dgm:prSet/>
      <dgm:spPr/>
      <dgm:t>
        <a:bodyPr/>
        <a:lstStyle/>
        <a:p>
          <a:endParaRPr lang="uk-UA"/>
        </a:p>
      </dgm:t>
    </dgm:pt>
    <dgm:pt modelId="{55EC97C7-9138-4C7B-B743-64EDF761546D}" type="sibTrans" cxnId="{55EB9F72-D20A-463B-87EC-683717945B46}">
      <dgm:prSet/>
      <dgm:spPr/>
      <dgm:t>
        <a:bodyPr/>
        <a:lstStyle/>
        <a:p>
          <a:endParaRPr lang="uk-UA"/>
        </a:p>
      </dgm:t>
    </dgm:pt>
    <dgm:pt modelId="{E731E28F-E5A8-433E-A20A-40A81F76A097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just"/>
          <a:r>
            <a:rPr lang="uk-UA" sz="2400" dirty="0" smtClean="0">
              <a:solidFill>
                <a:schemeClr val="tx1"/>
              </a:solidFill>
            </a:rPr>
            <a:t>За катетом і протилежним гострим кутом</a:t>
          </a:r>
          <a:endParaRPr lang="uk-UA" sz="2400" dirty="0">
            <a:solidFill>
              <a:schemeClr val="tx1"/>
            </a:solidFill>
          </a:endParaRPr>
        </a:p>
      </dgm:t>
    </dgm:pt>
    <dgm:pt modelId="{838BAB98-1140-40D1-930A-4170CB67FB27}" type="parTrans" cxnId="{9CA5EC54-75B2-4320-B48E-3F5745369614}">
      <dgm:prSet/>
      <dgm:spPr/>
      <dgm:t>
        <a:bodyPr/>
        <a:lstStyle/>
        <a:p>
          <a:endParaRPr lang="uk-UA"/>
        </a:p>
      </dgm:t>
    </dgm:pt>
    <dgm:pt modelId="{D43A7749-77DF-4F93-B1A3-754BC6DBAE5E}" type="sibTrans" cxnId="{9CA5EC54-75B2-4320-B48E-3F5745369614}">
      <dgm:prSet/>
      <dgm:spPr/>
      <dgm:t>
        <a:bodyPr/>
        <a:lstStyle/>
        <a:p>
          <a:endParaRPr lang="uk-UA"/>
        </a:p>
      </dgm:t>
    </dgm:pt>
    <dgm:pt modelId="{DEA492A5-7173-42F3-B7A5-A1752C794120}" type="pres">
      <dgm:prSet presAssocID="{44DB37A8-C30C-4123-B106-AEC163B1032A}" presName="linearFlow" presStyleCnt="0">
        <dgm:presLayoutVars>
          <dgm:dir/>
          <dgm:resizeHandles val="exact"/>
        </dgm:presLayoutVars>
      </dgm:prSet>
      <dgm:spPr/>
    </dgm:pt>
    <dgm:pt modelId="{87842AF7-04F8-4332-BF7D-E1D444DB1CB9}" type="pres">
      <dgm:prSet presAssocID="{CA4C7D35-4B56-43CD-BF30-ECBFB7FE2941}" presName="composite" presStyleCnt="0"/>
      <dgm:spPr/>
    </dgm:pt>
    <dgm:pt modelId="{4CB93AB2-C5F2-4763-AD46-5A6B585C550A}" type="pres">
      <dgm:prSet presAssocID="{CA4C7D35-4B56-43CD-BF30-ECBFB7FE2941}" presName="imgShp" presStyleLbl="fgImgPlace1" presStyleIdx="0" presStyleCnt="5" custScaleX="353306" custScaleY="369216" custLinFactX="-200000" custLinFactNeighborX="-29454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uk-UA"/>
        </a:p>
      </dgm:t>
    </dgm:pt>
    <dgm:pt modelId="{A51493E5-52A8-4A35-83FE-F38B1CBEC600}" type="pres">
      <dgm:prSet presAssocID="{CA4C7D35-4B56-43CD-BF30-ECBFB7FE2941}" presName="txShp" presStyleLbl="node1" presStyleIdx="0" presStyleCnt="5" custScaleX="139792" custScaleY="370817" custLinFactNeighborX="55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B3AAE4-F0FF-48E1-898C-DECB72BE52D3}" type="pres">
      <dgm:prSet presAssocID="{A294CD28-5C92-4E9D-8CBE-197AC158BDE7}" presName="spacing" presStyleCnt="0"/>
      <dgm:spPr/>
    </dgm:pt>
    <dgm:pt modelId="{659D527C-ABC6-4F1C-9A52-1511842E3232}" type="pres">
      <dgm:prSet presAssocID="{9172213F-A828-41C0-839D-AA47693CED71}" presName="composite" presStyleCnt="0"/>
      <dgm:spPr/>
    </dgm:pt>
    <dgm:pt modelId="{0BA5A6AB-C138-44A4-99D4-008330F1AD3E}" type="pres">
      <dgm:prSet presAssocID="{9172213F-A828-41C0-839D-AA47693CED71}" presName="imgShp" presStyleLbl="fgImgPlace1" presStyleIdx="1" presStyleCnt="5" custScaleX="353306" custScaleY="369216" custLinFactX="-200000" custLinFactNeighborX="-29454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solidFill>
            <a:schemeClr val="accent1">
              <a:lumMod val="50000"/>
            </a:schemeClr>
          </a:solidFill>
        </a:ln>
      </dgm:spPr>
    </dgm:pt>
    <dgm:pt modelId="{49DD27B4-A503-43CC-872A-6B906173D620}" type="pres">
      <dgm:prSet presAssocID="{9172213F-A828-41C0-839D-AA47693CED71}" presName="txShp" presStyleLbl="node1" presStyleIdx="1" presStyleCnt="5" custScaleX="139792" custScaleY="370817" custLinFactNeighborX="55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3D3B686-5AE1-4477-9A02-12FC76C6FB70}" type="pres">
      <dgm:prSet presAssocID="{55EC97C7-9138-4C7B-B743-64EDF761546D}" presName="spacing" presStyleCnt="0"/>
      <dgm:spPr/>
    </dgm:pt>
    <dgm:pt modelId="{05B817B8-32FB-46F3-845C-1BE81B9D400B}" type="pres">
      <dgm:prSet presAssocID="{E731E28F-E5A8-433E-A20A-40A81F76A097}" presName="composite" presStyleCnt="0"/>
      <dgm:spPr/>
    </dgm:pt>
    <dgm:pt modelId="{11DBA963-4F2B-4B7C-B022-E0C30F31B425}" type="pres">
      <dgm:prSet presAssocID="{E731E28F-E5A8-433E-A20A-40A81F76A097}" presName="imgShp" presStyleLbl="fgImgPlace1" presStyleIdx="2" presStyleCnt="5" custScaleX="353306" custScaleY="369216" custLinFactX="-200000" custLinFactNeighborX="-29454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solidFill>
            <a:schemeClr val="accent1">
              <a:lumMod val="50000"/>
            </a:schemeClr>
          </a:solidFill>
        </a:ln>
      </dgm:spPr>
    </dgm:pt>
    <dgm:pt modelId="{941D8E81-BAD5-4F94-842C-1A1AF8081AA5}" type="pres">
      <dgm:prSet presAssocID="{E731E28F-E5A8-433E-A20A-40A81F76A097}" presName="txShp" presStyleLbl="node1" presStyleIdx="2" presStyleCnt="5" custScaleX="139792" custScaleY="370817" custLinFactNeighborX="55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41131E-C7AB-4751-8A1C-6F8B6E3FB193}" type="pres">
      <dgm:prSet presAssocID="{D43A7749-77DF-4F93-B1A3-754BC6DBAE5E}" presName="spacing" presStyleCnt="0"/>
      <dgm:spPr/>
    </dgm:pt>
    <dgm:pt modelId="{8AE77890-89A3-4D5D-B742-3EA63A680C11}" type="pres">
      <dgm:prSet presAssocID="{A0EF2919-E058-4ABC-89F2-380B6C62E1E3}" presName="composite" presStyleCnt="0"/>
      <dgm:spPr/>
    </dgm:pt>
    <dgm:pt modelId="{79F43A82-D55B-4DF1-9646-A264E5FC0FA6}" type="pres">
      <dgm:prSet presAssocID="{A0EF2919-E058-4ABC-89F2-380B6C62E1E3}" presName="imgShp" presStyleLbl="fgImgPlace1" presStyleIdx="3" presStyleCnt="5" custScaleX="353306" custScaleY="369216" custLinFactX="-200000" custLinFactNeighborX="-29454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solidFill>
            <a:schemeClr val="accent1">
              <a:lumMod val="50000"/>
            </a:schemeClr>
          </a:solidFill>
        </a:ln>
      </dgm:spPr>
    </dgm:pt>
    <dgm:pt modelId="{8BEFEC3E-BE29-46B9-A347-A290ED666FAF}" type="pres">
      <dgm:prSet presAssocID="{A0EF2919-E058-4ABC-89F2-380B6C62E1E3}" presName="txShp" presStyleLbl="node1" presStyleIdx="3" presStyleCnt="5" custScaleX="139792" custScaleY="370817" custLinFactNeighborX="55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FD6442-A0BD-4A14-A79F-39702F989E6C}" type="pres">
      <dgm:prSet presAssocID="{DAE70E3E-DA07-4B72-9516-3B18D9E59DB6}" presName="spacing" presStyleCnt="0"/>
      <dgm:spPr/>
    </dgm:pt>
    <dgm:pt modelId="{5C028221-1ABC-4CB1-9B11-3A6B1FF3EA84}" type="pres">
      <dgm:prSet presAssocID="{8B343BA7-6F72-4D3C-82FC-0791C2A3E3A0}" presName="composite" presStyleCnt="0"/>
      <dgm:spPr/>
    </dgm:pt>
    <dgm:pt modelId="{88DCED58-E3AE-4B2C-85C8-F4AC43CC9F03}" type="pres">
      <dgm:prSet presAssocID="{8B343BA7-6F72-4D3C-82FC-0791C2A3E3A0}" presName="imgShp" presStyleLbl="fgImgPlace1" presStyleIdx="4" presStyleCnt="5" custScaleX="353306" custScaleY="369216" custLinFactX="-200000" custLinFactNeighborX="-29454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solidFill>
            <a:schemeClr val="accent1">
              <a:lumMod val="50000"/>
            </a:schemeClr>
          </a:solidFill>
        </a:ln>
      </dgm:spPr>
    </dgm:pt>
    <dgm:pt modelId="{1558298C-BA11-41E6-8288-0A0AC8BF5DE0}" type="pres">
      <dgm:prSet presAssocID="{8B343BA7-6F72-4D3C-82FC-0791C2A3E3A0}" presName="txShp" presStyleLbl="node1" presStyleIdx="4" presStyleCnt="5" custScaleX="139792" custScaleY="370817" custLinFactNeighborX="55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0B39B3F-D6F2-4506-A204-D4E49B6F71B9}" srcId="{44DB37A8-C30C-4123-B106-AEC163B1032A}" destId="{8B343BA7-6F72-4D3C-82FC-0791C2A3E3A0}" srcOrd="4" destOrd="0" parTransId="{A5D86CCA-51F2-4DC7-B498-DF173DFB8859}" sibTransId="{E3BFA9F5-2C97-426C-859A-CF42D07BBDED}"/>
    <dgm:cxn modelId="{89790B26-3CD0-40CB-952B-774847D97490}" type="presOf" srcId="{A0EF2919-E058-4ABC-89F2-380B6C62E1E3}" destId="{8BEFEC3E-BE29-46B9-A347-A290ED666FAF}" srcOrd="0" destOrd="0" presId="urn:microsoft.com/office/officeart/2005/8/layout/vList3"/>
    <dgm:cxn modelId="{9CA5EC54-75B2-4320-B48E-3F5745369614}" srcId="{44DB37A8-C30C-4123-B106-AEC163B1032A}" destId="{E731E28F-E5A8-433E-A20A-40A81F76A097}" srcOrd="2" destOrd="0" parTransId="{838BAB98-1140-40D1-930A-4170CB67FB27}" sibTransId="{D43A7749-77DF-4F93-B1A3-754BC6DBAE5E}"/>
    <dgm:cxn modelId="{55EB9F72-D20A-463B-87EC-683717945B46}" srcId="{44DB37A8-C30C-4123-B106-AEC163B1032A}" destId="{9172213F-A828-41C0-839D-AA47693CED71}" srcOrd="1" destOrd="0" parTransId="{16493FAF-3DF9-4753-B482-32DA79F8C7BD}" sibTransId="{55EC97C7-9138-4C7B-B743-64EDF761546D}"/>
    <dgm:cxn modelId="{054F9855-4C81-4DFD-AB6B-DBB439B679DD}" type="presOf" srcId="{8B343BA7-6F72-4D3C-82FC-0791C2A3E3A0}" destId="{1558298C-BA11-41E6-8288-0A0AC8BF5DE0}" srcOrd="0" destOrd="0" presId="urn:microsoft.com/office/officeart/2005/8/layout/vList3"/>
    <dgm:cxn modelId="{091034D7-2523-4D60-B05F-9F0D612070CF}" type="presOf" srcId="{E731E28F-E5A8-433E-A20A-40A81F76A097}" destId="{941D8E81-BAD5-4F94-842C-1A1AF8081AA5}" srcOrd="0" destOrd="0" presId="urn:microsoft.com/office/officeart/2005/8/layout/vList3"/>
    <dgm:cxn modelId="{FB116DCA-CAED-4213-B018-FF53F0271B67}" type="presOf" srcId="{9172213F-A828-41C0-839D-AA47693CED71}" destId="{49DD27B4-A503-43CC-872A-6B906173D620}" srcOrd="0" destOrd="0" presId="urn:microsoft.com/office/officeart/2005/8/layout/vList3"/>
    <dgm:cxn modelId="{D5A8A694-64BB-4E13-AF24-078379AE5F95}" srcId="{44DB37A8-C30C-4123-B106-AEC163B1032A}" destId="{A0EF2919-E058-4ABC-89F2-380B6C62E1E3}" srcOrd="3" destOrd="0" parTransId="{D266D6B7-E041-40FA-8618-5661754B056E}" sibTransId="{DAE70E3E-DA07-4B72-9516-3B18D9E59DB6}"/>
    <dgm:cxn modelId="{8915420E-D57D-49EC-8308-4617199899E1}" type="presOf" srcId="{44DB37A8-C30C-4123-B106-AEC163B1032A}" destId="{DEA492A5-7173-42F3-B7A5-A1752C794120}" srcOrd="0" destOrd="0" presId="urn:microsoft.com/office/officeart/2005/8/layout/vList3"/>
    <dgm:cxn modelId="{F288B03B-E2A0-425E-928A-0672244EE1ED}" srcId="{44DB37A8-C30C-4123-B106-AEC163B1032A}" destId="{CA4C7D35-4B56-43CD-BF30-ECBFB7FE2941}" srcOrd="0" destOrd="0" parTransId="{948E0BC9-1B03-4662-94DF-7FE305652B64}" sibTransId="{A294CD28-5C92-4E9D-8CBE-197AC158BDE7}"/>
    <dgm:cxn modelId="{B8F6AE62-7DD2-4304-A0CF-8460A0234AFB}" type="presOf" srcId="{CA4C7D35-4B56-43CD-BF30-ECBFB7FE2941}" destId="{A51493E5-52A8-4A35-83FE-F38B1CBEC600}" srcOrd="0" destOrd="0" presId="urn:microsoft.com/office/officeart/2005/8/layout/vList3"/>
    <dgm:cxn modelId="{B4C1BC10-B00B-4674-AAD0-E7CCC23C8F93}" type="presParOf" srcId="{DEA492A5-7173-42F3-B7A5-A1752C794120}" destId="{87842AF7-04F8-4332-BF7D-E1D444DB1CB9}" srcOrd="0" destOrd="0" presId="urn:microsoft.com/office/officeart/2005/8/layout/vList3"/>
    <dgm:cxn modelId="{89512947-EF3F-4B81-9AC1-44BE34A81A60}" type="presParOf" srcId="{87842AF7-04F8-4332-BF7D-E1D444DB1CB9}" destId="{4CB93AB2-C5F2-4763-AD46-5A6B585C550A}" srcOrd="0" destOrd="0" presId="urn:microsoft.com/office/officeart/2005/8/layout/vList3"/>
    <dgm:cxn modelId="{FF1F3EA0-3110-4E19-9608-9C78295FEAA9}" type="presParOf" srcId="{87842AF7-04F8-4332-BF7D-E1D444DB1CB9}" destId="{A51493E5-52A8-4A35-83FE-F38B1CBEC600}" srcOrd="1" destOrd="0" presId="urn:microsoft.com/office/officeart/2005/8/layout/vList3"/>
    <dgm:cxn modelId="{89CC3ECE-76B7-4879-AAA2-99325A0122E7}" type="presParOf" srcId="{DEA492A5-7173-42F3-B7A5-A1752C794120}" destId="{37B3AAE4-F0FF-48E1-898C-DECB72BE52D3}" srcOrd="1" destOrd="0" presId="urn:microsoft.com/office/officeart/2005/8/layout/vList3"/>
    <dgm:cxn modelId="{8D6F19E8-89B4-44DA-864A-F707E1027957}" type="presParOf" srcId="{DEA492A5-7173-42F3-B7A5-A1752C794120}" destId="{659D527C-ABC6-4F1C-9A52-1511842E3232}" srcOrd="2" destOrd="0" presId="urn:microsoft.com/office/officeart/2005/8/layout/vList3"/>
    <dgm:cxn modelId="{B8455E15-81A0-4409-848A-294A7695FF8B}" type="presParOf" srcId="{659D527C-ABC6-4F1C-9A52-1511842E3232}" destId="{0BA5A6AB-C138-44A4-99D4-008330F1AD3E}" srcOrd="0" destOrd="0" presId="urn:microsoft.com/office/officeart/2005/8/layout/vList3"/>
    <dgm:cxn modelId="{0289129C-6167-4AEE-96FE-098613FF6989}" type="presParOf" srcId="{659D527C-ABC6-4F1C-9A52-1511842E3232}" destId="{49DD27B4-A503-43CC-872A-6B906173D620}" srcOrd="1" destOrd="0" presId="urn:microsoft.com/office/officeart/2005/8/layout/vList3"/>
    <dgm:cxn modelId="{7A386C4F-B2F2-4228-998F-E094B73F8B5D}" type="presParOf" srcId="{DEA492A5-7173-42F3-B7A5-A1752C794120}" destId="{53D3B686-5AE1-4477-9A02-12FC76C6FB70}" srcOrd="3" destOrd="0" presId="urn:microsoft.com/office/officeart/2005/8/layout/vList3"/>
    <dgm:cxn modelId="{12B41284-89DD-4816-AD15-F331F9B04CF6}" type="presParOf" srcId="{DEA492A5-7173-42F3-B7A5-A1752C794120}" destId="{05B817B8-32FB-46F3-845C-1BE81B9D400B}" srcOrd="4" destOrd="0" presId="urn:microsoft.com/office/officeart/2005/8/layout/vList3"/>
    <dgm:cxn modelId="{6A57A5A2-684C-4268-8109-CD2A4DECA9B9}" type="presParOf" srcId="{05B817B8-32FB-46F3-845C-1BE81B9D400B}" destId="{11DBA963-4F2B-4B7C-B022-E0C30F31B425}" srcOrd="0" destOrd="0" presId="urn:microsoft.com/office/officeart/2005/8/layout/vList3"/>
    <dgm:cxn modelId="{39BA235A-0F13-4B78-BA01-D7E31137D1D9}" type="presParOf" srcId="{05B817B8-32FB-46F3-845C-1BE81B9D400B}" destId="{941D8E81-BAD5-4F94-842C-1A1AF8081AA5}" srcOrd="1" destOrd="0" presId="urn:microsoft.com/office/officeart/2005/8/layout/vList3"/>
    <dgm:cxn modelId="{C4BF68C2-0106-4CD6-999C-BD78A12EAB6A}" type="presParOf" srcId="{DEA492A5-7173-42F3-B7A5-A1752C794120}" destId="{C741131E-C7AB-4751-8A1C-6F8B6E3FB193}" srcOrd="5" destOrd="0" presId="urn:microsoft.com/office/officeart/2005/8/layout/vList3"/>
    <dgm:cxn modelId="{1FCBCF87-E5E9-4D4E-B862-F7F4D9131D52}" type="presParOf" srcId="{DEA492A5-7173-42F3-B7A5-A1752C794120}" destId="{8AE77890-89A3-4D5D-B742-3EA63A680C11}" srcOrd="6" destOrd="0" presId="urn:microsoft.com/office/officeart/2005/8/layout/vList3"/>
    <dgm:cxn modelId="{1FBED2DF-9908-4A57-8D61-615EE9495ECE}" type="presParOf" srcId="{8AE77890-89A3-4D5D-B742-3EA63A680C11}" destId="{79F43A82-D55B-4DF1-9646-A264E5FC0FA6}" srcOrd="0" destOrd="0" presId="urn:microsoft.com/office/officeart/2005/8/layout/vList3"/>
    <dgm:cxn modelId="{17060D96-24C1-4F4F-96E1-CE4DC1EF294D}" type="presParOf" srcId="{8AE77890-89A3-4D5D-B742-3EA63A680C11}" destId="{8BEFEC3E-BE29-46B9-A347-A290ED666FAF}" srcOrd="1" destOrd="0" presId="urn:microsoft.com/office/officeart/2005/8/layout/vList3"/>
    <dgm:cxn modelId="{8FC4B963-CD63-4211-8884-DB1C5D5A0AA8}" type="presParOf" srcId="{DEA492A5-7173-42F3-B7A5-A1752C794120}" destId="{0BFD6442-A0BD-4A14-A79F-39702F989E6C}" srcOrd="7" destOrd="0" presId="urn:microsoft.com/office/officeart/2005/8/layout/vList3"/>
    <dgm:cxn modelId="{E42423FA-0F94-4C8B-B2EA-2243F53EF190}" type="presParOf" srcId="{DEA492A5-7173-42F3-B7A5-A1752C794120}" destId="{5C028221-1ABC-4CB1-9B11-3A6B1FF3EA84}" srcOrd="8" destOrd="0" presId="urn:microsoft.com/office/officeart/2005/8/layout/vList3"/>
    <dgm:cxn modelId="{6B7B1767-738A-4615-B9E4-44C45AAAA6FD}" type="presParOf" srcId="{5C028221-1ABC-4CB1-9B11-3A6B1FF3EA84}" destId="{88DCED58-E3AE-4B2C-85C8-F4AC43CC9F03}" srcOrd="0" destOrd="0" presId="urn:microsoft.com/office/officeart/2005/8/layout/vList3"/>
    <dgm:cxn modelId="{6CE30FE4-B1D2-4B05-8C9F-7F303478A5CD}" type="presParOf" srcId="{5C028221-1ABC-4CB1-9B11-3A6B1FF3EA84}" destId="{1558298C-BA11-41E6-8288-0A0AC8BF5DE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493E5-52A8-4A35-83FE-F38B1CBEC600}">
      <dsp:nvSpPr>
        <dsp:cNvPr id="0" name=""/>
        <dsp:cNvSpPr/>
      </dsp:nvSpPr>
      <dsp:spPr>
        <a:xfrm rot="10800000">
          <a:off x="410520" y="715"/>
          <a:ext cx="5422127" cy="706686"/>
        </a:xfrm>
        <a:prstGeom prst="homePlat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39" tIns="91440" rIns="170688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smtClean="0">
              <a:solidFill>
                <a:schemeClr val="tx1"/>
              </a:solidFill>
            </a:rPr>
            <a:t>За </a:t>
          </a:r>
          <a:r>
            <a:rPr lang="uk-UA" sz="2400" kern="1200" dirty="0" smtClean="0">
              <a:solidFill>
                <a:schemeClr val="tx1"/>
              </a:solidFill>
            </a:rPr>
            <a:t>двома катетами</a:t>
          </a:r>
          <a:endParaRPr lang="uk-UA" sz="2400" kern="1200" dirty="0">
            <a:solidFill>
              <a:schemeClr val="tx1"/>
            </a:solidFill>
          </a:endParaRPr>
        </a:p>
      </dsp:txBody>
      <dsp:txXfrm rot="10800000">
        <a:off x="587191" y="715"/>
        <a:ext cx="5245456" cy="706686"/>
      </dsp:txXfrm>
    </dsp:sp>
    <dsp:sp modelId="{4CB93AB2-C5F2-4763-AD46-5A6B585C550A}">
      <dsp:nvSpPr>
        <dsp:cNvPr id="0" name=""/>
        <dsp:cNvSpPr/>
      </dsp:nvSpPr>
      <dsp:spPr>
        <a:xfrm>
          <a:off x="0" y="2240"/>
          <a:ext cx="673315" cy="70363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D27B4-A503-43CC-872A-6B906173D620}">
      <dsp:nvSpPr>
        <dsp:cNvPr id="0" name=""/>
        <dsp:cNvSpPr/>
      </dsp:nvSpPr>
      <dsp:spPr>
        <a:xfrm rot="10800000">
          <a:off x="410520" y="764290"/>
          <a:ext cx="5422127" cy="706686"/>
        </a:xfrm>
        <a:prstGeom prst="homePlat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39" tIns="91440" rIns="170688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1"/>
              </a:solidFill>
            </a:rPr>
            <a:t>За катетом і прилеглим гострим кутом</a:t>
          </a:r>
          <a:endParaRPr lang="uk-UA" sz="2400" kern="1200" dirty="0">
            <a:solidFill>
              <a:schemeClr val="tx1"/>
            </a:solidFill>
          </a:endParaRPr>
        </a:p>
      </dsp:txBody>
      <dsp:txXfrm rot="10800000">
        <a:off x="587191" y="764290"/>
        <a:ext cx="5245456" cy="706686"/>
      </dsp:txXfrm>
    </dsp:sp>
    <dsp:sp modelId="{0BA5A6AB-C138-44A4-99D4-008330F1AD3E}">
      <dsp:nvSpPr>
        <dsp:cNvPr id="0" name=""/>
        <dsp:cNvSpPr/>
      </dsp:nvSpPr>
      <dsp:spPr>
        <a:xfrm>
          <a:off x="0" y="765815"/>
          <a:ext cx="673315" cy="70363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D8E81-BAD5-4F94-842C-1A1AF8081AA5}">
      <dsp:nvSpPr>
        <dsp:cNvPr id="0" name=""/>
        <dsp:cNvSpPr/>
      </dsp:nvSpPr>
      <dsp:spPr>
        <a:xfrm rot="10800000">
          <a:off x="410520" y="1527865"/>
          <a:ext cx="5422127" cy="706686"/>
        </a:xfrm>
        <a:prstGeom prst="homePlat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39" tIns="91440" rIns="170688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1"/>
              </a:solidFill>
            </a:rPr>
            <a:t>За катетом і протилежним гострим кутом</a:t>
          </a:r>
          <a:endParaRPr lang="uk-UA" sz="2400" kern="1200" dirty="0">
            <a:solidFill>
              <a:schemeClr val="tx1"/>
            </a:solidFill>
          </a:endParaRPr>
        </a:p>
      </dsp:txBody>
      <dsp:txXfrm rot="10800000">
        <a:off x="587191" y="1527865"/>
        <a:ext cx="5245456" cy="706686"/>
      </dsp:txXfrm>
    </dsp:sp>
    <dsp:sp modelId="{11DBA963-4F2B-4B7C-B022-E0C30F31B425}">
      <dsp:nvSpPr>
        <dsp:cNvPr id="0" name=""/>
        <dsp:cNvSpPr/>
      </dsp:nvSpPr>
      <dsp:spPr>
        <a:xfrm>
          <a:off x="0" y="1529391"/>
          <a:ext cx="673315" cy="70363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EFEC3E-BE29-46B9-A347-A290ED666FAF}">
      <dsp:nvSpPr>
        <dsp:cNvPr id="0" name=""/>
        <dsp:cNvSpPr/>
      </dsp:nvSpPr>
      <dsp:spPr>
        <a:xfrm rot="10800000">
          <a:off x="410520" y="2291440"/>
          <a:ext cx="5422127" cy="706686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39" tIns="91440" rIns="170688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1"/>
              </a:solidFill>
            </a:rPr>
            <a:t>За гіпотенузою і гострим кутом</a:t>
          </a:r>
          <a:endParaRPr lang="uk-UA" sz="2400" kern="1200" dirty="0">
            <a:solidFill>
              <a:schemeClr val="tx1"/>
            </a:solidFill>
          </a:endParaRPr>
        </a:p>
      </dsp:txBody>
      <dsp:txXfrm rot="10800000">
        <a:off x="587191" y="2291440"/>
        <a:ext cx="5245456" cy="706686"/>
      </dsp:txXfrm>
    </dsp:sp>
    <dsp:sp modelId="{79F43A82-D55B-4DF1-9646-A264E5FC0FA6}">
      <dsp:nvSpPr>
        <dsp:cNvPr id="0" name=""/>
        <dsp:cNvSpPr/>
      </dsp:nvSpPr>
      <dsp:spPr>
        <a:xfrm>
          <a:off x="0" y="2292966"/>
          <a:ext cx="673315" cy="70363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8298C-BA11-41E6-8288-0A0AC8BF5DE0}">
      <dsp:nvSpPr>
        <dsp:cNvPr id="0" name=""/>
        <dsp:cNvSpPr/>
      </dsp:nvSpPr>
      <dsp:spPr>
        <a:xfrm rot="10800000">
          <a:off x="410520" y="3055015"/>
          <a:ext cx="5422127" cy="706686"/>
        </a:xfrm>
        <a:prstGeom prst="homePlat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39" tIns="91440" rIns="170688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chemeClr val="tx1"/>
              </a:solidFill>
            </a:rPr>
            <a:t>За гіпотенузою і катетом</a:t>
          </a:r>
          <a:endParaRPr lang="uk-UA" sz="2400" kern="1200" dirty="0">
            <a:solidFill>
              <a:schemeClr val="tx1"/>
            </a:solidFill>
          </a:endParaRPr>
        </a:p>
      </dsp:txBody>
      <dsp:txXfrm rot="10800000">
        <a:off x="587191" y="3055015"/>
        <a:ext cx="5245456" cy="706686"/>
      </dsp:txXfrm>
    </dsp:sp>
    <dsp:sp modelId="{88DCED58-E3AE-4B2C-85C8-F4AC43CC9F03}">
      <dsp:nvSpPr>
        <dsp:cNvPr id="0" name=""/>
        <dsp:cNvSpPr/>
      </dsp:nvSpPr>
      <dsp:spPr>
        <a:xfrm>
          <a:off x="0" y="3056541"/>
          <a:ext cx="673315" cy="70363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03.02.2019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817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03.02.2019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291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03.02.2019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131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03.02.2019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778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softEdge rad="723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03.02.2019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9375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03.02.2019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276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03.02.2019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764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03.02.2019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86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03.02.2019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183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03.02.2019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3952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03.02.2019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499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03.02.2019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8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4941-F723-4988-AEE6-AAB6F3931BA2}" type="datetimeFigureOut">
              <a:rPr lang="uk-UA" smtClean="0"/>
              <a:t>03.02.2019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90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9622"/>
            <a:ext cx="7772400" cy="1102519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Ознаки рівності прямокутних трикутників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uk-UA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7774"/>
            <a:ext cx="2321745" cy="211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4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Задача 1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916" y="89545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А</a:t>
            </a:r>
            <a:endParaRPr lang="uk-UA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599506" y="255265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</a:t>
            </a:r>
            <a:endParaRPr lang="uk-UA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3003798" y="209411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С</a:t>
            </a:r>
            <a:endParaRPr lang="uk-UA" sz="28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881733" y="1453287"/>
            <a:ext cx="2331093" cy="1190471"/>
            <a:chOff x="881733" y="1453287"/>
            <a:chExt cx="2331093" cy="1190471"/>
          </a:xfrm>
        </p:grpSpPr>
        <p:sp>
          <p:nvSpPr>
            <p:cNvPr id="3" name="Прямоугольный треугольник 2"/>
            <p:cNvSpPr/>
            <p:nvPr/>
          </p:nvSpPr>
          <p:spPr>
            <a:xfrm>
              <a:off x="881733" y="1453287"/>
              <a:ext cx="2331093" cy="1190471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889348" y="2355726"/>
              <a:ext cx="288032" cy="2880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35896" y="1157069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/>
              <a:t>Дано: АВ</a:t>
            </a:r>
            <a:r>
              <a:rPr lang="uk-UA" sz="2800" b="1" dirty="0" smtClean="0">
                <a:sym typeface="Symbol"/>
              </a:rPr>
              <a:t>ВС</a:t>
            </a:r>
            <a:r>
              <a:rPr lang="en-US" sz="2800" b="1" dirty="0">
                <a:sym typeface="Symbol"/>
              </a:rPr>
              <a:t>;</a:t>
            </a:r>
            <a:r>
              <a:rPr lang="uk-UA" sz="2800" b="1" dirty="0" smtClean="0">
                <a:sym typeface="Symbol"/>
              </a:rPr>
              <a:t> С</a:t>
            </a:r>
            <a:r>
              <a:rPr lang="en-US" sz="2800" b="1" dirty="0" smtClean="0">
                <a:sym typeface="Symbol"/>
              </a:rPr>
              <a:t>D</a:t>
            </a:r>
            <a:r>
              <a:rPr lang="uk-UA" sz="2800" b="1" dirty="0" smtClean="0">
                <a:sym typeface="Symbol"/>
              </a:rPr>
              <a:t></a:t>
            </a:r>
            <a:r>
              <a:rPr lang="en-US" sz="2800" b="1" dirty="0" smtClean="0">
                <a:sym typeface="Symbol"/>
              </a:rPr>
              <a:t>BC; AC=BD.</a:t>
            </a:r>
          </a:p>
          <a:p>
            <a:pPr algn="just"/>
            <a:r>
              <a:rPr lang="uk-UA" sz="2800" b="1" dirty="0" smtClean="0">
                <a:sym typeface="Symbol"/>
              </a:rPr>
              <a:t>Довести: </a:t>
            </a:r>
            <a:r>
              <a:rPr lang="en-US" sz="2800" b="1" dirty="0" smtClean="0">
                <a:sym typeface="Symbol"/>
              </a:rPr>
              <a:t>AB=CD.</a:t>
            </a:r>
            <a:endParaRPr lang="uk-UA" sz="2800" b="1" dirty="0"/>
          </a:p>
        </p:txBody>
      </p:sp>
      <p:grpSp>
        <p:nvGrpSpPr>
          <p:cNvPr id="12" name="Группа 11"/>
          <p:cNvGrpSpPr/>
          <p:nvPr/>
        </p:nvGrpSpPr>
        <p:grpSpPr>
          <a:xfrm flipH="1" flipV="1">
            <a:off x="888729" y="2646923"/>
            <a:ext cx="2331093" cy="1190471"/>
            <a:chOff x="881733" y="1453287"/>
            <a:chExt cx="2331093" cy="1190471"/>
          </a:xfrm>
        </p:grpSpPr>
        <p:sp>
          <p:nvSpPr>
            <p:cNvPr id="13" name="Прямоугольный треугольник 12"/>
            <p:cNvSpPr/>
            <p:nvPr/>
          </p:nvSpPr>
          <p:spPr>
            <a:xfrm>
              <a:off x="881733" y="1453287"/>
              <a:ext cx="2331093" cy="1190471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89348" y="2355726"/>
              <a:ext cx="288032" cy="2880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cxnSp>
        <p:nvCxnSpPr>
          <p:cNvPr id="11" name="Прямая соединительная линия 10"/>
          <p:cNvCxnSpPr/>
          <p:nvPr/>
        </p:nvCxnSpPr>
        <p:spPr>
          <a:xfrm flipV="1">
            <a:off x="1907704" y="1923678"/>
            <a:ext cx="72008" cy="141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835696" y="3075870"/>
            <a:ext cx="72008" cy="1413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73338" y="372387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uk-UA" sz="2800" dirty="0"/>
          </a:p>
        </p:txBody>
      </p:sp>
      <p:sp>
        <p:nvSpPr>
          <p:cNvPr id="15" name="Полилиния 14"/>
          <p:cNvSpPr/>
          <p:nvPr/>
        </p:nvSpPr>
        <p:spPr>
          <a:xfrm>
            <a:off x="1895475" y="2536319"/>
            <a:ext cx="464172" cy="216417"/>
          </a:xfrm>
          <a:custGeom>
            <a:avLst/>
            <a:gdLst>
              <a:gd name="connsiteX0" fmla="*/ 0 w 464172"/>
              <a:gd name="connsiteY0" fmla="*/ 197356 h 216417"/>
              <a:gd name="connsiteX1" fmla="*/ 95250 w 464172"/>
              <a:gd name="connsiteY1" fmla="*/ 6856 h 216417"/>
              <a:gd name="connsiteX2" fmla="*/ 276225 w 464172"/>
              <a:gd name="connsiteY2" fmla="*/ 216406 h 216417"/>
              <a:gd name="connsiteX3" fmla="*/ 447675 w 464172"/>
              <a:gd name="connsiteY3" fmla="*/ 16381 h 216417"/>
              <a:gd name="connsiteX4" fmla="*/ 447675 w 464172"/>
              <a:gd name="connsiteY4" fmla="*/ 25906 h 21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4172" h="216417">
                <a:moveTo>
                  <a:pt x="0" y="197356"/>
                </a:moveTo>
                <a:cubicBezTo>
                  <a:pt x="24606" y="100518"/>
                  <a:pt x="49213" y="3681"/>
                  <a:pt x="95250" y="6856"/>
                </a:cubicBezTo>
                <a:cubicBezTo>
                  <a:pt x="141287" y="10031"/>
                  <a:pt x="217488" y="214819"/>
                  <a:pt x="276225" y="216406"/>
                </a:cubicBezTo>
                <a:cubicBezTo>
                  <a:pt x="334962" y="217993"/>
                  <a:pt x="419100" y="48131"/>
                  <a:pt x="447675" y="16381"/>
                </a:cubicBezTo>
                <a:cubicBezTo>
                  <a:pt x="476250" y="-15369"/>
                  <a:pt x="461962" y="5268"/>
                  <a:pt x="447675" y="2590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518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 rot="20001649">
            <a:off x="1413881" y="2789888"/>
            <a:ext cx="261610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Задача 2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31825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А</a:t>
            </a:r>
            <a:endParaRPr lang="uk-UA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848966" y="125046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</a:t>
            </a:r>
            <a:endParaRPr lang="uk-UA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3988135" y="126813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С</a:t>
            </a:r>
            <a:endParaRPr lang="uk-U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1081191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/>
              <a:t>Дано: </a:t>
            </a:r>
            <a:r>
              <a:rPr lang="en-US" sz="2800" b="1" dirty="0" smtClean="0">
                <a:sym typeface="Symbol"/>
              </a:rPr>
              <a:t>AB=CD</a:t>
            </a:r>
            <a:r>
              <a:rPr lang="uk-UA" sz="2800" b="1" dirty="0" smtClean="0">
                <a:sym typeface="Symbol"/>
              </a:rPr>
              <a:t>; </a:t>
            </a:r>
            <a:r>
              <a:rPr lang="en-US" sz="2800" b="1" dirty="0" smtClean="0">
                <a:sym typeface="Symbol"/>
              </a:rPr>
              <a:t>ABCD</a:t>
            </a:r>
            <a:r>
              <a:rPr lang="uk-UA" sz="2800" b="1" dirty="0" smtClean="0">
                <a:sym typeface="Symbol"/>
              </a:rPr>
              <a:t>;</a:t>
            </a:r>
          </a:p>
          <a:p>
            <a:pPr algn="just"/>
            <a:r>
              <a:rPr lang="uk-UA" sz="2800" b="1" dirty="0">
                <a:sym typeface="Symbol"/>
              </a:rPr>
              <a:t>	</a:t>
            </a:r>
            <a:r>
              <a:rPr lang="uk-UA" sz="2800" b="1" dirty="0" smtClean="0"/>
              <a:t>ВМ</a:t>
            </a:r>
            <a:r>
              <a:rPr lang="uk-UA" sz="2800" b="1" dirty="0" smtClean="0">
                <a:sym typeface="Symbol"/>
              </a:rPr>
              <a:t>АС</a:t>
            </a:r>
            <a:r>
              <a:rPr lang="en-US" sz="2800" b="1" dirty="0">
                <a:sym typeface="Symbol"/>
              </a:rPr>
              <a:t>;</a:t>
            </a:r>
            <a:r>
              <a:rPr lang="uk-UA" sz="2800" b="1" dirty="0" smtClean="0">
                <a:sym typeface="Symbol"/>
              </a:rPr>
              <a:t> </a:t>
            </a:r>
            <a:r>
              <a:rPr lang="en-US" sz="2800" b="1" dirty="0" smtClean="0">
                <a:sym typeface="Symbol"/>
              </a:rPr>
              <a:t>D</a:t>
            </a:r>
            <a:r>
              <a:rPr lang="uk-UA" sz="2800" b="1" dirty="0" smtClean="0">
                <a:sym typeface="Symbol"/>
              </a:rPr>
              <a:t>КА</a:t>
            </a:r>
            <a:r>
              <a:rPr lang="en-US" sz="2800" b="1" dirty="0" smtClean="0">
                <a:sym typeface="Symbol"/>
              </a:rPr>
              <a:t>C.</a:t>
            </a:r>
          </a:p>
          <a:p>
            <a:pPr algn="just"/>
            <a:r>
              <a:rPr lang="uk-UA" sz="2800" b="1" dirty="0" smtClean="0">
                <a:sym typeface="Symbol"/>
              </a:rPr>
              <a:t>Довести:</a:t>
            </a:r>
            <a:r>
              <a:rPr lang="en-US" sz="2800" b="1" dirty="0" smtClean="0">
                <a:sym typeface="Symbol"/>
              </a:rPr>
              <a:t> </a:t>
            </a:r>
            <a:r>
              <a:rPr lang="uk-UA" sz="2800" b="1" dirty="0" smtClean="0">
                <a:sym typeface="Symbol"/>
              </a:rPr>
              <a:t>ВМ</a:t>
            </a:r>
            <a:r>
              <a:rPr lang="en-US" sz="2800" b="1" dirty="0" smtClean="0">
                <a:sym typeface="Symbol"/>
              </a:rPr>
              <a:t>=D</a:t>
            </a:r>
            <a:r>
              <a:rPr lang="uk-UA" sz="2800" b="1" dirty="0" smtClean="0">
                <a:sym typeface="Symbol"/>
              </a:rPr>
              <a:t>К</a:t>
            </a:r>
            <a:r>
              <a:rPr lang="en-US" sz="2800" b="1" dirty="0" smtClean="0">
                <a:sym typeface="Symbol"/>
              </a:rPr>
              <a:t>.</a:t>
            </a:r>
            <a:endParaRPr lang="uk-UA" sz="28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779912" y="2355726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79526" y="2426392"/>
            <a:ext cx="2520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63888" y="34713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uk-UA" sz="2800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599506" y="1707654"/>
            <a:ext cx="3468438" cy="1872208"/>
          </a:xfrm>
          <a:prstGeom prst="parallelogram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599506" y="1707654"/>
            <a:ext cx="3468438" cy="1872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64990" y="1707654"/>
            <a:ext cx="645740" cy="126014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 rot="20001649">
            <a:off x="2993767" y="2247962"/>
            <a:ext cx="261610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944577" y="2337724"/>
            <a:ext cx="645740" cy="12421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44686" y="2882277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М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92524" y="186473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К</a:t>
            </a:r>
            <a:endParaRPr lang="uk-UA" sz="2800" dirty="0"/>
          </a:p>
        </p:txBody>
      </p:sp>
      <p:sp>
        <p:nvSpPr>
          <p:cNvPr id="27" name="Дуга 26"/>
          <p:cNvSpPr/>
          <p:nvPr/>
        </p:nvSpPr>
        <p:spPr>
          <a:xfrm>
            <a:off x="3779912" y="1419622"/>
            <a:ext cx="576064" cy="576064"/>
          </a:xfrm>
          <a:prstGeom prst="arc">
            <a:avLst>
              <a:gd name="adj1" fmla="val 6131762"/>
              <a:gd name="adj2" fmla="val 9108486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5" name="Дуга 34"/>
          <p:cNvSpPr/>
          <p:nvPr/>
        </p:nvSpPr>
        <p:spPr>
          <a:xfrm>
            <a:off x="329476" y="3265408"/>
            <a:ext cx="576064" cy="576064"/>
          </a:xfrm>
          <a:prstGeom prst="arc">
            <a:avLst>
              <a:gd name="adj1" fmla="val 17052338"/>
              <a:gd name="adj2" fmla="val 19899256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343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7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Задача 3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7815" y="1779662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/>
              <a:t>На бісектрисі кута з вершиною в точці В позначили точку М, з якої опустили перпендикуляри М</a:t>
            </a:r>
            <a:r>
              <a:rPr lang="en-US" sz="2800" b="1" dirty="0" smtClean="0"/>
              <a:t>D</a:t>
            </a:r>
            <a:r>
              <a:rPr lang="uk-UA" sz="2800" b="1" dirty="0" smtClean="0"/>
              <a:t> і МС на сторони кута. Доведіть, </a:t>
            </a:r>
            <a:r>
              <a:rPr lang="uk-UA" sz="2800" b="1" dirty="0"/>
              <a:t>що М</a:t>
            </a:r>
            <a:r>
              <a:rPr lang="en-US" sz="2800" b="1" dirty="0" smtClean="0"/>
              <a:t>D</a:t>
            </a:r>
            <a:r>
              <a:rPr lang="uk-UA" sz="2800" b="1" dirty="0" smtClean="0"/>
              <a:t>=МС </a:t>
            </a:r>
            <a:r>
              <a:rPr lang="uk-UA" sz="2800" b="1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-164554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 smtClean="0">
                <a:solidFill>
                  <a:srgbClr val="FF0000"/>
                </a:solidFill>
                <a:sym typeface="Webdings"/>
              </a:rPr>
              <a:t></a:t>
            </a:r>
            <a:endParaRPr lang="uk-UA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Домашнє завдання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7815" y="1779662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15 — вивчити ознаки рівності прямо­кутних трикутників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Письмово: 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N°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476, 478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2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Математичний диктант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987574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Закінчіть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речення:  «Трикутник, у якого є прямий кут, називається...»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6254" y="1833608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У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прямокутному трикутнику один із кутів дорівнює 47°. Чому дорівнюють два інші його кути?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1890" y="3218603"/>
            <a:ext cx="80025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Закінчіть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речення: «Сторона прямокутного трикутника, що лежить проти прямого кута, називається...»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34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Математичний диктант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987574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трикутнику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кут А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прямий. Як називається в цьому трикутнику сторона АВ?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6448" y="2550905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tabLst>
                <a:tab pos="457200" algn="l"/>
              </a:tabLst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Знайти х.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448" y="3683349"/>
            <a:ext cx="80025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Закінчіть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речення: «Сторона прямокутного трикутника, прилегла до прямого кута, називається...»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1048" y="1867214"/>
            <a:ext cx="1134988" cy="195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89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Математичний диктант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12923" y="1304431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Гіпотенуза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 12 см. Чому дорівнює медіана, проведена до гіпотенузи?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347" y="2499742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Один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кутів прямокутного трикутника дорівнює 45⁰. Як називається такий трикутник?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7500" y="3650865"/>
            <a:ext cx="80025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Знайти х.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3418597"/>
            <a:ext cx="920874" cy="141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6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ый треугольник 2"/>
          <p:cNvSpPr/>
          <p:nvPr/>
        </p:nvSpPr>
        <p:spPr>
          <a:xfrm>
            <a:off x="1115616" y="1714897"/>
            <a:ext cx="2664296" cy="1944216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678285" y="1453287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М</a:t>
            </a:r>
            <a:endParaRPr lang="uk-UA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959943" y="359039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К</a:t>
            </a:r>
            <a:endParaRPr lang="uk-UA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3635896" y="357477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Е</a:t>
            </a:r>
            <a:endParaRPr lang="uk-UA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3369042"/>
            <a:ext cx="288032" cy="2880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067944" y="1157069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ym typeface="Symbol"/>
              </a:rPr>
              <a:t>Укажіть:</a:t>
            </a:r>
          </a:p>
          <a:p>
            <a:r>
              <a:rPr lang="uk-UA" sz="2800" b="1" dirty="0" smtClean="0">
                <a:sym typeface="Symbol"/>
              </a:rPr>
              <a:t>10. К</a:t>
            </a:r>
            <a:r>
              <a:rPr lang="uk-UA" sz="2800" b="1" dirty="0" smtClean="0">
                <a:sym typeface="Symbol"/>
              </a:rPr>
              <a:t>атети</a:t>
            </a:r>
            <a:endParaRPr lang="uk-UA" sz="2800" b="1" dirty="0" smtClean="0">
              <a:sym typeface="Symbol"/>
            </a:endParaRPr>
          </a:p>
          <a:p>
            <a:r>
              <a:rPr lang="uk-UA" sz="2800" b="1" dirty="0" smtClean="0"/>
              <a:t>11. Гіпотенузу</a:t>
            </a:r>
            <a:endParaRPr lang="uk-UA" sz="2800" b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>Математичний диктант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54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І ознака рівності трикутників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37123" y="2214761"/>
            <a:ext cx="1294234" cy="1612751"/>
          </a:xfrm>
          <a:custGeom>
            <a:avLst/>
            <a:gdLst>
              <a:gd name="connsiteX0" fmla="*/ 0 w 1656184"/>
              <a:gd name="connsiteY0" fmla="*/ 1584176 h 1584176"/>
              <a:gd name="connsiteX1" fmla="*/ 828092 w 1656184"/>
              <a:gd name="connsiteY1" fmla="*/ 0 h 1584176"/>
              <a:gd name="connsiteX2" fmla="*/ 1656184 w 1656184"/>
              <a:gd name="connsiteY2" fmla="*/ 1584176 h 1584176"/>
              <a:gd name="connsiteX3" fmla="*/ 0 w 1656184"/>
              <a:gd name="connsiteY3" fmla="*/ 1584176 h 1584176"/>
              <a:gd name="connsiteX0" fmla="*/ 0 w 1294234"/>
              <a:gd name="connsiteY0" fmla="*/ 1584176 h 1612751"/>
              <a:gd name="connsiteX1" fmla="*/ 828092 w 1294234"/>
              <a:gd name="connsiteY1" fmla="*/ 0 h 1612751"/>
              <a:gd name="connsiteX2" fmla="*/ 1294234 w 1294234"/>
              <a:gd name="connsiteY2" fmla="*/ 1612751 h 1612751"/>
              <a:gd name="connsiteX3" fmla="*/ 0 w 1294234"/>
              <a:gd name="connsiteY3" fmla="*/ 1584176 h 16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4234" h="1612751">
                <a:moveTo>
                  <a:pt x="0" y="1584176"/>
                </a:moveTo>
                <a:lnTo>
                  <a:pt x="828092" y="0"/>
                </a:lnTo>
                <a:lnTo>
                  <a:pt x="1294234" y="1612751"/>
                </a:lnTo>
                <a:lnTo>
                  <a:pt x="0" y="158417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97163" y="2934841"/>
            <a:ext cx="144016" cy="862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502199" y="2848548"/>
            <a:ext cx="144016" cy="862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3502199" y="2934841"/>
            <a:ext cx="144016" cy="862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Дуга 24"/>
          <p:cNvSpPr/>
          <p:nvPr/>
        </p:nvSpPr>
        <p:spPr>
          <a:xfrm>
            <a:off x="3075087" y="1951112"/>
            <a:ext cx="576064" cy="576064"/>
          </a:xfrm>
          <a:prstGeom prst="arc">
            <a:avLst>
              <a:gd name="adj1" fmla="val 4296720"/>
              <a:gd name="adj2" fmla="val 6917748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TextBox 25"/>
          <p:cNvSpPr txBox="1"/>
          <p:nvPr/>
        </p:nvSpPr>
        <p:spPr>
          <a:xfrm>
            <a:off x="2200325" y="361262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А</a:t>
            </a:r>
            <a:endParaRPr lang="uk-UA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2963838" y="194424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76911" y="352780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С</a:t>
            </a:r>
            <a:endParaRPr lang="uk-UA" sz="2800" dirty="0"/>
          </a:p>
        </p:txBody>
      </p:sp>
      <p:sp>
        <p:nvSpPr>
          <p:cNvPr id="41" name="Равнобедренный треугольник 4"/>
          <p:cNvSpPr/>
          <p:nvPr/>
        </p:nvSpPr>
        <p:spPr>
          <a:xfrm>
            <a:off x="4841379" y="2213863"/>
            <a:ext cx="1294234" cy="1612751"/>
          </a:xfrm>
          <a:custGeom>
            <a:avLst/>
            <a:gdLst>
              <a:gd name="connsiteX0" fmla="*/ 0 w 1656184"/>
              <a:gd name="connsiteY0" fmla="*/ 1584176 h 1584176"/>
              <a:gd name="connsiteX1" fmla="*/ 828092 w 1656184"/>
              <a:gd name="connsiteY1" fmla="*/ 0 h 1584176"/>
              <a:gd name="connsiteX2" fmla="*/ 1656184 w 1656184"/>
              <a:gd name="connsiteY2" fmla="*/ 1584176 h 1584176"/>
              <a:gd name="connsiteX3" fmla="*/ 0 w 1656184"/>
              <a:gd name="connsiteY3" fmla="*/ 1584176 h 1584176"/>
              <a:gd name="connsiteX0" fmla="*/ 0 w 1294234"/>
              <a:gd name="connsiteY0" fmla="*/ 1584176 h 1612751"/>
              <a:gd name="connsiteX1" fmla="*/ 828092 w 1294234"/>
              <a:gd name="connsiteY1" fmla="*/ 0 h 1612751"/>
              <a:gd name="connsiteX2" fmla="*/ 1294234 w 1294234"/>
              <a:gd name="connsiteY2" fmla="*/ 1612751 h 1612751"/>
              <a:gd name="connsiteX3" fmla="*/ 0 w 1294234"/>
              <a:gd name="connsiteY3" fmla="*/ 1584176 h 16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4234" h="1612751">
                <a:moveTo>
                  <a:pt x="0" y="1584176"/>
                </a:moveTo>
                <a:lnTo>
                  <a:pt x="828092" y="0"/>
                </a:lnTo>
                <a:lnTo>
                  <a:pt x="1294234" y="1612751"/>
                </a:lnTo>
                <a:lnTo>
                  <a:pt x="0" y="158417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5201419" y="2933943"/>
            <a:ext cx="144016" cy="862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5806455" y="2847650"/>
            <a:ext cx="144016" cy="862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5806455" y="2933943"/>
            <a:ext cx="144016" cy="862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Дуга 44"/>
          <p:cNvSpPr/>
          <p:nvPr/>
        </p:nvSpPr>
        <p:spPr>
          <a:xfrm>
            <a:off x="5379343" y="1950214"/>
            <a:ext cx="576064" cy="576064"/>
          </a:xfrm>
          <a:prstGeom prst="arc">
            <a:avLst>
              <a:gd name="adj1" fmla="val 4296720"/>
              <a:gd name="adj2" fmla="val 6917748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TextBox 45"/>
          <p:cNvSpPr txBox="1"/>
          <p:nvPr/>
        </p:nvSpPr>
        <p:spPr>
          <a:xfrm>
            <a:off x="4504581" y="3611731"/>
            <a:ext cx="552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А</a:t>
            </a:r>
            <a:r>
              <a:rPr lang="uk-UA" sz="2800" baseline="-25000" dirty="0" smtClean="0"/>
              <a:t>1</a:t>
            </a:r>
            <a:endParaRPr lang="uk-UA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5149974" y="1933353"/>
            <a:ext cx="5383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</a:t>
            </a:r>
            <a:r>
              <a:rPr lang="uk-UA" sz="2800" baseline="-25000" dirty="0"/>
              <a:t>1</a:t>
            </a:r>
            <a:endParaRPr lang="uk-UA" sz="2800" dirty="0"/>
          </a:p>
          <a:p>
            <a:endParaRPr lang="uk-UA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081167" y="3526904"/>
            <a:ext cx="632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С</a:t>
            </a:r>
            <a:r>
              <a:rPr lang="uk-UA" sz="2800" baseline="-25000" dirty="0"/>
              <a:t>1</a:t>
            </a:r>
            <a:endParaRPr lang="uk-UA" sz="2800" dirty="0"/>
          </a:p>
          <a:p>
            <a:endParaRPr lang="uk-UA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500336" y="1203598"/>
            <a:ext cx="6240016" cy="523220"/>
          </a:xfrm>
          <a:prstGeom prst="rect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За двома сторонами і кутом між ними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3177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ІІ ознака рівності трикутників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37123" y="2214761"/>
            <a:ext cx="1294234" cy="1612751"/>
          </a:xfrm>
          <a:custGeom>
            <a:avLst/>
            <a:gdLst>
              <a:gd name="connsiteX0" fmla="*/ 0 w 1656184"/>
              <a:gd name="connsiteY0" fmla="*/ 1584176 h 1584176"/>
              <a:gd name="connsiteX1" fmla="*/ 828092 w 1656184"/>
              <a:gd name="connsiteY1" fmla="*/ 0 h 1584176"/>
              <a:gd name="connsiteX2" fmla="*/ 1656184 w 1656184"/>
              <a:gd name="connsiteY2" fmla="*/ 1584176 h 1584176"/>
              <a:gd name="connsiteX3" fmla="*/ 0 w 1656184"/>
              <a:gd name="connsiteY3" fmla="*/ 1584176 h 1584176"/>
              <a:gd name="connsiteX0" fmla="*/ 0 w 1294234"/>
              <a:gd name="connsiteY0" fmla="*/ 1584176 h 1612751"/>
              <a:gd name="connsiteX1" fmla="*/ 828092 w 1294234"/>
              <a:gd name="connsiteY1" fmla="*/ 0 h 1612751"/>
              <a:gd name="connsiteX2" fmla="*/ 1294234 w 1294234"/>
              <a:gd name="connsiteY2" fmla="*/ 1612751 h 1612751"/>
              <a:gd name="connsiteX3" fmla="*/ 0 w 1294234"/>
              <a:gd name="connsiteY3" fmla="*/ 1584176 h 16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4234" h="1612751">
                <a:moveTo>
                  <a:pt x="0" y="1584176"/>
                </a:moveTo>
                <a:lnTo>
                  <a:pt x="828092" y="0"/>
                </a:lnTo>
                <a:lnTo>
                  <a:pt x="1294234" y="1612751"/>
                </a:lnTo>
                <a:lnTo>
                  <a:pt x="0" y="158417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97163" y="2934841"/>
            <a:ext cx="144016" cy="862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Дуга 24"/>
          <p:cNvSpPr/>
          <p:nvPr/>
        </p:nvSpPr>
        <p:spPr>
          <a:xfrm>
            <a:off x="3075087" y="1951112"/>
            <a:ext cx="576064" cy="576064"/>
          </a:xfrm>
          <a:prstGeom prst="arc">
            <a:avLst>
              <a:gd name="adj1" fmla="val 4296720"/>
              <a:gd name="adj2" fmla="val 6917748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TextBox 25"/>
          <p:cNvSpPr txBox="1"/>
          <p:nvPr/>
        </p:nvSpPr>
        <p:spPr>
          <a:xfrm>
            <a:off x="2200325" y="361262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А</a:t>
            </a:r>
            <a:endParaRPr lang="uk-UA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2963838" y="194424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76911" y="352780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С</a:t>
            </a:r>
            <a:endParaRPr lang="uk-UA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4504581" y="3611731"/>
            <a:ext cx="552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А</a:t>
            </a:r>
            <a:r>
              <a:rPr lang="uk-UA" sz="2800" baseline="-25000" dirty="0" smtClean="0"/>
              <a:t>1</a:t>
            </a:r>
            <a:endParaRPr lang="uk-UA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5149974" y="1933353"/>
            <a:ext cx="5383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</a:t>
            </a:r>
            <a:r>
              <a:rPr lang="uk-UA" sz="2800" baseline="-25000" dirty="0"/>
              <a:t>1</a:t>
            </a:r>
            <a:endParaRPr lang="uk-UA" sz="2800" dirty="0"/>
          </a:p>
          <a:p>
            <a:endParaRPr lang="uk-UA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081167" y="3526904"/>
            <a:ext cx="632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С</a:t>
            </a:r>
            <a:r>
              <a:rPr lang="uk-UA" sz="2800" baseline="-25000" dirty="0"/>
              <a:t>1</a:t>
            </a:r>
            <a:endParaRPr lang="uk-UA" sz="2800" dirty="0"/>
          </a:p>
          <a:p>
            <a:endParaRPr lang="uk-UA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500336" y="1203598"/>
            <a:ext cx="6240016" cy="523220"/>
          </a:xfrm>
          <a:prstGeom prst="rect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За стороною і прилеглими кутами</a:t>
            </a:r>
            <a:endParaRPr lang="uk-UA" sz="2800" b="1" dirty="0"/>
          </a:p>
        </p:txBody>
      </p:sp>
      <p:sp>
        <p:nvSpPr>
          <p:cNvPr id="20" name="Дуга 19"/>
          <p:cNvSpPr/>
          <p:nvPr/>
        </p:nvSpPr>
        <p:spPr>
          <a:xfrm>
            <a:off x="2249116" y="3520430"/>
            <a:ext cx="576064" cy="576064"/>
          </a:xfrm>
          <a:prstGeom prst="arc">
            <a:avLst>
              <a:gd name="adj1" fmla="val 17861242"/>
              <a:gd name="adj2" fmla="val 21543981"/>
            </a:avLst>
          </a:prstGeom>
          <a:solidFill>
            <a:srgbClr val="92D050"/>
          </a:solidFill>
          <a:ln w="762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Равнобедренный треугольник 4"/>
          <p:cNvSpPr/>
          <p:nvPr/>
        </p:nvSpPr>
        <p:spPr>
          <a:xfrm>
            <a:off x="4833764" y="2261488"/>
            <a:ext cx="1294234" cy="1612751"/>
          </a:xfrm>
          <a:custGeom>
            <a:avLst/>
            <a:gdLst>
              <a:gd name="connsiteX0" fmla="*/ 0 w 1656184"/>
              <a:gd name="connsiteY0" fmla="*/ 1584176 h 1584176"/>
              <a:gd name="connsiteX1" fmla="*/ 828092 w 1656184"/>
              <a:gd name="connsiteY1" fmla="*/ 0 h 1584176"/>
              <a:gd name="connsiteX2" fmla="*/ 1656184 w 1656184"/>
              <a:gd name="connsiteY2" fmla="*/ 1584176 h 1584176"/>
              <a:gd name="connsiteX3" fmla="*/ 0 w 1656184"/>
              <a:gd name="connsiteY3" fmla="*/ 1584176 h 1584176"/>
              <a:gd name="connsiteX0" fmla="*/ 0 w 1294234"/>
              <a:gd name="connsiteY0" fmla="*/ 1584176 h 1612751"/>
              <a:gd name="connsiteX1" fmla="*/ 828092 w 1294234"/>
              <a:gd name="connsiteY1" fmla="*/ 0 h 1612751"/>
              <a:gd name="connsiteX2" fmla="*/ 1294234 w 1294234"/>
              <a:gd name="connsiteY2" fmla="*/ 1612751 h 1612751"/>
              <a:gd name="connsiteX3" fmla="*/ 0 w 1294234"/>
              <a:gd name="connsiteY3" fmla="*/ 1584176 h 16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4234" h="1612751">
                <a:moveTo>
                  <a:pt x="0" y="1584176"/>
                </a:moveTo>
                <a:lnTo>
                  <a:pt x="828092" y="0"/>
                </a:lnTo>
                <a:lnTo>
                  <a:pt x="1294234" y="1612751"/>
                </a:lnTo>
                <a:lnTo>
                  <a:pt x="0" y="158417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193804" y="2981568"/>
            <a:ext cx="144016" cy="862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>
            <a:off x="5371728" y="1997839"/>
            <a:ext cx="576064" cy="576064"/>
          </a:xfrm>
          <a:prstGeom prst="arc">
            <a:avLst>
              <a:gd name="adj1" fmla="val 4296720"/>
              <a:gd name="adj2" fmla="val 6917748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Дуга 23"/>
          <p:cNvSpPr/>
          <p:nvPr/>
        </p:nvSpPr>
        <p:spPr>
          <a:xfrm>
            <a:off x="4545757" y="3567157"/>
            <a:ext cx="576064" cy="576064"/>
          </a:xfrm>
          <a:prstGeom prst="arc">
            <a:avLst>
              <a:gd name="adj1" fmla="val 17861242"/>
              <a:gd name="adj2" fmla="val 21543981"/>
            </a:avLst>
          </a:prstGeom>
          <a:solidFill>
            <a:srgbClr val="92D050"/>
          </a:solidFill>
          <a:ln w="762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35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ІІІ ознака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рівності трикутників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37123" y="2214761"/>
            <a:ext cx="1294234" cy="1612751"/>
          </a:xfrm>
          <a:custGeom>
            <a:avLst/>
            <a:gdLst>
              <a:gd name="connsiteX0" fmla="*/ 0 w 1656184"/>
              <a:gd name="connsiteY0" fmla="*/ 1584176 h 1584176"/>
              <a:gd name="connsiteX1" fmla="*/ 828092 w 1656184"/>
              <a:gd name="connsiteY1" fmla="*/ 0 h 1584176"/>
              <a:gd name="connsiteX2" fmla="*/ 1656184 w 1656184"/>
              <a:gd name="connsiteY2" fmla="*/ 1584176 h 1584176"/>
              <a:gd name="connsiteX3" fmla="*/ 0 w 1656184"/>
              <a:gd name="connsiteY3" fmla="*/ 1584176 h 1584176"/>
              <a:gd name="connsiteX0" fmla="*/ 0 w 1294234"/>
              <a:gd name="connsiteY0" fmla="*/ 1584176 h 1612751"/>
              <a:gd name="connsiteX1" fmla="*/ 828092 w 1294234"/>
              <a:gd name="connsiteY1" fmla="*/ 0 h 1612751"/>
              <a:gd name="connsiteX2" fmla="*/ 1294234 w 1294234"/>
              <a:gd name="connsiteY2" fmla="*/ 1612751 h 1612751"/>
              <a:gd name="connsiteX3" fmla="*/ 0 w 1294234"/>
              <a:gd name="connsiteY3" fmla="*/ 1584176 h 16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4234" h="1612751">
                <a:moveTo>
                  <a:pt x="0" y="1584176"/>
                </a:moveTo>
                <a:lnTo>
                  <a:pt x="828092" y="0"/>
                </a:lnTo>
                <a:lnTo>
                  <a:pt x="1294234" y="1612751"/>
                </a:lnTo>
                <a:lnTo>
                  <a:pt x="0" y="158417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97163" y="2934841"/>
            <a:ext cx="144016" cy="862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502199" y="2848548"/>
            <a:ext cx="144016" cy="862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3502199" y="2934841"/>
            <a:ext cx="144016" cy="862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00325" y="361262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А</a:t>
            </a:r>
            <a:endParaRPr lang="uk-UA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2963838" y="194424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76911" y="352780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С</a:t>
            </a:r>
            <a:endParaRPr lang="uk-UA" sz="2800" dirty="0"/>
          </a:p>
        </p:txBody>
      </p:sp>
      <p:sp>
        <p:nvSpPr>
          <p:cNvPr id="41" name="Равнобедренный треугольник 4"/>
          <p:cNvSpPr/>
          <p:nvPr/>
        </p:nvSpPr>
        <p:spPr>
          <a:xfrm>
            <a:off x="4841379" y="2213863"/>
            <a:ext cx="1294234" cy="1612751"/>
          </a:xfrm>
          <a:custGeom>
            <a:avLst/>
            <a:gdLst>
              <a:gd name="connsiteX0" fmla="*/ 0 w 1656184"/>
              <a:gd name="connsiteY0" fmla="*/ 1584176 h 1584176"/>
              <a:gd name="connsiteX1" fmla="*/ 828092 w 1656184"/>
              <a:gd name="connsiteY1" fmla="*/ 0 h 1584176"/>
              <a:gd name="connsiteX2" fmla="*/ 1656184 w 1656184"/>
              <a:gd name="connsiteY2" fmla="*/ 1584176 h 1584176"/>
              <a:gd name="connsiteX3" fmla="*/ 0 w 1656184"/>
              <a:gd name="connsiteY3" fmla="*/ 1584176 h 1584176"/>
              <a:gd name="connsiteX0" fmla="*/ 0 w 1294234"/>
              <a:gd name="connsiteY0" fmla="*/ 1584176 h 1612751"/>
              <a:gd name="connsiteX1" fmla="*/ 828092 w 1294234"/>
              <a:gd name="connsiteY1" fmla="*/ 0 h 1612751"/>
              <a:gd name="connsiteX2" fmla="*/ 1294234 w 1294234"/>
              <a:gd name="connsiteY2" fmla="*/ 1612751 h 1612751"/>
              <a:gd name="connsiteX3" fmla="*/ 0 w 1294234"/>
              <a:gd name="connsiteY3" fmla="*/ 1584176 h 161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4234" h="1612751">
                <a:moveTo>
                  <a:pt x="0" y="1584176"/>
                </a:moveTo>
                <a:lnTo>
                  <a:pt x="828092" y="0"/>
                </a:lnTo>
                <a:lnTo>
                  <a:pt x="1294234" y="1612751"/>
                </a:lnTo>
                <a:lnTo>
                  <a:pt x="0" y="1584176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5201419" y="2933943"/>
            <a:ext cx="144016" cy="862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5806455" y="2847650"/>
            <a:ext cx="144016" cy="862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5806455" y="2933943"/>
            <a:ext cx="144016" cy="862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504581" y="3611731"/>
            <a:ext cx="552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А</a:t>
            </a:r>
            <a:r>
              <a:rPr lang="uk-UA" sz="2800" baseline="-25000" dirty="0" smtClean="0"/>
              <a:t>1</a:t>
            </a:r>
            <a:endParaRPr lang="uk-UA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5149974" y="1933353"/>
            <a:ext cx="5383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</a:t>
            </a:r>
            <a:r>
              <a:rPr lang="uk-UA" sz="2800" baseline="-25000" dirty="0"/>
              <a:t>1</a:t>
            </a:r>
            <a:endParaRPr lang="uk-UA" sz="2800" dirty="0"/>
          </a:p>
          <a:p>
            <a:endParaRPr lang="uk-UA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6081167" y="3526904"/>
            <a:ext cx="632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С</a:t>
            </a:r>
            <a:r>
              <a:rPr lang="uk-UA" sz="2800" baseline="-25000" dirty="0"/>
              <a:t>1</a:t>
            </a:r>
            <a:endParaRPr lang="uk-UA" sz="2800" dirty="0"/>
          </a:p>
          <a:p>
            <a:endParaRPr lang="uk-UA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2724472" y="1203598"/>
            <a:ext cx="3791744" cy="523220"/>
          </a:xfrm>
          <a:prstGeom prst="rect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За трьома сторонами </a:t>
            </a:r>
            <a:endParaRPr lang="uk-UA" sz="28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3097189" y="3723878"/>
            <a:ext cx="5332" cy="1503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189810" y="3723878"/>
            <a:ext cx="5332" cy="1503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3307880" y="3723878"/>
            <a:ext cx="5332" cy="1503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5417666" y="3752331"/>
            <a:ext cx="5332" cy="1503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510287" y="3752331"/>
            <a:ext cx="5332" cy="1503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5628357" y="3752331"/>
            <a:ext cx="5332" cy="1503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93954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Ознаки рівності прямокутних трикутників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99795798"/>
              </p:ext>
            </p:extLst>
          </p:nvPr>
        </p:nvGraphicFramePr>
        <p:xfrm>
          <a:off x="1619672" y="1203598"/>
          <a:ext cx="5832648" cy="3762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433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CB93AB2-C5F2-4763-AD46-5A6B585C55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51493E5-52A8-4A35-83FE-F38B1CBEC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BA5A6AB-C138-44A4-99D4-008330F1A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9DD27B4-A503-43CC-872A-6B906173D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1DBA963-4F2B-4B7C-B022-E0C30F31B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41D8E81-BAD5-4F94-842C-1A1AF8081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9F43A82-D55B-4DF1-9646-A264E5FC0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BEFEC3E-BE29-46B9-A347-A290ED666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8DCED58-E3AE-4B2C-85C8-F4AC43CC9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58298C-BA11-41E6-8288-0A0AC8BF5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Ознаки паралельності прямих усне опитуванн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Ознаки паралельності прямих усне опитування</Template>
  <TotalTime>582</TotalTime>
  <Words>313</Words>
  <Application>Microsoft Office PowerPoint</Application>
  <PresentationFormat>Экран (16:9)</PresentationFormat>
  <Paragraphs>73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Webdings</vt:lpstr>
      <vt:lpstr>Ознаки паралельності прямих усне опитування</vt:lpstr>
      <vt:lpstr>Ознаки рівності прямокутних трикутників </vt:lpstr>
      <vt:lpstr>Математичний диктант</vt:lpstr>
      <vt:lpstr>Математичний диктант</vt:lpstr>
      <vt:lpstr>Математичний диктант</vt:lpstr>
      <vt:lpstr>Математичний диктант</vt:lpstr>
      <vt:lpstr>І ознака рівності трикутників</vt:lpstr>
      <vt:lpstr>ІІ ознака рівності трикутників</vt:lpstr>
      <vt:lpstr>ІІІ ознака рівності трикутників</vt:lpstr>
      <vt:lpstr>Ознаки рівності прямокутних трикутників</vt:lpstr>
      <vt:lpstr>Задача 1</vt:lpstr>
      <vt:lpstr>Задача 2</vt:lpstr>
      <vt:lpstr>Задача 3</vt:lpstr>
      <vt:lpstr>Домашнє завдання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Сума кутів трикутника. Нерівність трикутника. Самостійна робота</dc:title>
  <dc:creator>Пользователь Windows</dc:creator>
  <cp:lastModifiedBy>Пользователь Windows</cp:lastModifiedBy>
  <cp:revision>38</cp:revision>
  <dcterms:created xsi:type="dcterms:W3CDTF">2017-02-23T08:24:12Z</dcterms:created>
  <dcterms:modified xsi:type="dcterms:W3CDTF">2019-02-03T13:40:02Z</dcterms:modified>
</cp:coreProperties>
</file>