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Чотирикунтники</a:t>
            </a:r>
            <a:r>
              <a:rPr lang="uk-UA" dirty="0" smtClean="0"/>
              <a:t> та їхні  властивості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Створив Філіппов </a:t>
            </a:r>
            <a:r>
              <a:rPr lang="uk-UA" dirty="0" err="1" smtClean="0"/>
              <a:t>назар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237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вписані </a:t>
            </a:r>
            <a:r>
              <a:rPr lang="uk-UA" dirty="0" smtClean="0"/>
              <a:t>чотирикутники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Коло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трапеції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 й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вона є </a:t>
            </a:r>
            <a:r>
              <a:rPr lang="ru-RU" dirty="0" err="1"/>
              <a:t>рівнобічною</a:t>
            </a:r>
            <a:r>
              <a:rPr lang="ru-RU" dirty="0"/>
              <a:t> (див. рисунок). Центром кола є точка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середніх</a:t>
            </a:r>
            <a:r>
              <a:rPr lang="ru-RU" dirty="0"/>
              <a:t> </a:t>
            </a:r>
            <a:r>
              <a:rPr lang="ru-RU" dirty="0" err="1"/>
              <a:t>перпендикулярів</a:t>
            </a:r>
            <a:r>
              <a:rPr lang="ru-RU" dirty="0"/>
              <a:t> до </a:t>
            </a:r>
            <a:r>
              <a:rPr lang="ru-RU" dirty="0" err="1"/>
              <a:t>сторін</a:t>
            </a:r>
            <a:r>
              <a:rPr lang="ru-RU" dirty="0"/>
              <a:t>. </a:t>
            </a:r>
            <a:r>
              <a:rPr lang="ru-RU" dirty="0" err="1"/>
              <a:t>Навколо</a:t>
            </a:r>
            <a:r>
              <a:rPr lang="ru-RU" dirty="0"/>
              <a:t> </a:t>
            </a:r>
            <a:r>
              <a:rPr lang="ru-RU" dirty="0" err="1"/>
              <a:t>паралелограма</a:t>
            </a:r>
            <a:r>
              <a:rPr lang="ru-RU" dirty="0"/>
              <a:t> та </a:t>
            </a:r>
            <a:r>
              <a:rPr lang="ru-RU" dirty="0" err="1"/>
              <a:t>трапеції</a:t>
            </a:r>
            <a:r>
              <a:rPr lang="ru-RU" dirty="0"/>
              <a:t> </a:t>
            </a:r>
            <a:r>
              <a:rPr lang="ru-RU" dirty="0" err="1"/>
              <a:t>загального</a:t>
            </a:r>
            <a:r>
              <a:rPr lang="ru-RU" dirty="0"/>
              <a:t> виду </a:t>
            </a:r>
            <a:r>
              <a:rPr lang="ru-RU" dirty="0" err="1"/>
              <a:t>описати</a:t>
            </a:r>
            <a:r>
              <a:rPr lang="ru-RU" dirty="0"/>
              <a:t> коло не </a:t>
            </a:r>
            <a:r>
              <a:rPr lang="ru-RU" dirty="0" err="1"/>
              <a:t>можна</a:t>
            </a:r>
            <a:r>
              <a:rPr lang="ru-RU" dirty="0"/>
              <a:t>. (</a:t>
            </a:r>
            <a:r>
              <a:rPr lang="ru-RU" dirty="0" err="1"/>
              <a:t>Зокрема</a:t>
            </a:r>
            <a:r>
              <a:rPr lang="ru-RU" dirty="0"/>
              <a:t>, </a:t>
            </a:r>
            <a:r>
              <a:rPr lang="ru-RU" dirty="0" err="1"/>
              <a:t>навколо</a:t>
            </a:r>
            <a:r>
              <a:rPr lang="ru-RU" dirty="0"/>
              <a:t> ромба не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описати</a:t>
            </a:r>
            <a:r>
              <a:rPr lang="ru-RU" dirty="0"/>
              <a:t> коло.)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518723" y="2492111"/>
            <a:ext cx="2408297" cy="2337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829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83570"/>
          </a:xfrm>
        </p:spPr>
        <p:txBody>
          <a:bodyPr/>
          <a:lstStyle/>
          <a:p>
            <a:r>
              <a:rPr lang="uk-UA" dirty="0" smtClean="0"/>
              <a:t>          Описані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41413" y="2087859"/>
            <a:ext cx="5194993" cy="4622033"/>
          </a:xfrm>
        </p:spPr>
        <p:txBody>
          <a:bodyPr>
            <a:normAutofit fontScale="47500" lnSpcReduction="20000"/>
          </a:bodyPr>
          <a:lstStyle/>
          <a:p>
            <a:r>
              <a:rPr lang="ru-RU" sz="4200" dirty="0" err="1"/>
              <a:t>Чотирикутник</a:t>
            </a:r>
            <a:r>
              <a:rPr lang="ru-RU" sz="4200" dirty="0"/>
              <a:t> </a:t>
            </a:r>
            <a:r>
              <a:rPr lang="ru-RU" sz="4200" dirty="0" err="1"/>
              <a:t>тоді</a:t>
            </a:r>
            <a:r>
              <a:rPr lang="ru-RU" sz="4200" dirty="0"/>
              <a:t> й </a:t>
            </a:r>
            <a:r>
              <a:rPr lang="ru-RU" sz="4200" dirty="0" err="1"/>
              <a:t>тільки</a:t>
            </a:r>
            <a:r>
              <a:rPr lang="ru-RU" sz="4200" dirty="0"/>
              <a:t> </a:t>
            </a:r>
            <a:r>
              <a:rPr lang="ru-RU" sz="4200" dirty="0" err="1"/>
              <a:t>тоді</a:t>
            </a:r>
            <a:r>
              <a:rPr lang="ru-RU" sz="4200" dirty="0"/>
              <a:t> </a:t>
            </a:r>
            <a:r>
              <a:rPr lang="ru-RU" sz="4200" dirty="0" err="1"/>
              <a:t>можна</a:t>
            </a:r>
            <a:r>
              <a:rPr lang="ru-RU" sz="4200" dirty="0"/>
              <a:t> </a:t>
            </a:r>
            <a:r>
              <a:rPr lang="ru-RU" sz="4200" dirty="0" err="1"/>
              <a:t>описати</a:t>
            </a:r>
            <a:r>
              <a:rPr lang="ru-RU" sz="4200" dirty="0"/>
              <a:t> </a:t>
            </a:r>
            <a:r>
              <a:rPr lang="ru-RU" sz="4200" dirty="0" err="1"/>
              <a:t>навколо</a:t>
            </a:r>
            <a:r>
              <a:rPr lang="ru-RU" sz="4200" dirty="0"/>
              <a:t> кола, </a:t>
            </a:r>
            <a:r>
              <a:rPr lang="ru-RU" sz="4200" dirty="0" err="1"/>
              <a:t>якщо</a:t>
            </a:r>
            <a:r>
              <a:rPr lang="ru-RU" sz="4200" dirty="0"/>
              <a:t> </a:t>
            </a:r>
            <a:r>
              <a:rPr lang="ru-RU" sz="4200" dirty="0" err="1"/>
              <a:t>суми</a:t>
            </a:r>
            <a:r>
              <a:rPr lang="ru-RU" sz="4200" dirty="0"/>
              <a:t> </a:t>
            </a:r>
            <a:r>
              <a:rPr lang="ru-RU" sz="4200" dirty="0" err="1"/>
              <a:t>його</a:t>
            </a:r>
            <a:r>
              <a:rPr lang="ru-RU" sz="4200" dirty="0"/>
              <a:t> </a:t>
            </a:r>
            <a:r>
              <a:rPr lang="ru-RU" sz="4200" dirty="0" err="1"/>
              <a:t>протилежних</a:t>
            </a:r>
            <a:r>
              <a:rPr lang="ru-RU" sz="4200" dirty="0"/>
              <a:t> </a:t>
            </a:r>
            <a:r>
              <a:rPr lang="ru-RU" sz="4200" dirty="0" err="1"/>
              <a:t>сторін</a:t>
            </a:r>
            <a:r>
              <a:rPr lang="ru-RU" sz="4200" dirty="0"/>
              <a:t> </a:t>
            </a:r>
            <a:r>
              <a:rPr lang="ru-RU" sz="4200" dirty="0" err="1"/>
              <a:t>дорівнюють</a:t>
            </a:r>
            <a:r>
              <a:rPr lang="ru-RU" sz="4200" dirty="0"/>
              <a:t> одна ­</a:t>
            </a:r>
            <a:r>
              <a:rPr lang="ru-RU" sz="4200" dirty="0" err="1"/>
              <a:t>одній</a:t>
            </a:r>
            <a:r>
              <a:rPr lang="ru-RU" sz="4200" dirty="0"/>
              <a:t>.</a:t>
            </a:r>
          </a:p>
          <a:p>
            <a:r>
              <a:rPr lang="ru-RU" sz="4200" dirty="0"/>
              <a:t>На рисунку </a:t>
            </a:r>
            <a:r>
              <a:rPr lang="ru-RU" sz="4200" dirty="0"/>
              <a:t>. </a:t>
            </a:r>
            <a:r>
              <a:rPr lang="ru-RU" sz="4200" dirty="0" err="1"/>
              <a:t>Отже</a:t>
            </a:r>
            <a:r>
              <a:rPr lang="ru-RU" sz="4200" dirty="0"/>
              <a:t>, коло </a:t>
            </a:r>
            <a:r>
              <a:rPr lang="ru-RU" sz="4200" dirty="0" err="1"/>
              <a:t>можна</a:t>
            </a:r>
            <a:r>
              <a:rPr lang="ru-RU" sz="4200" dirty="0"/>
              <a:t> </a:t>
            </a:r>
            <a:r>
              <a:rPr lang="ru-RU" sz="4200" dirty="0" err="1"/>
              <a:t>вписати</a:t>
            </a:r>
            <a:r>
              <a:rPr lang="ru-RU" sz="4200" dirty="0"/>
              <a:t> в ромб (</a:t>
            </a:r>
            <a:r>
              <a:rPr lang="ru-RU" sz="4200" dirty="0" err="1"/>
              <a:t>зокрема</a:t>
            </a:r>
            <a:r>
              <a:rPr lang="ru-RU" sz="4200" dirty="0"/>
              <a:t> у квадрат), але не </a:t>
            </a:r>
            <a:r>
              <a:rPr lang="ru-RU" sz="4200" dirty="0" err="1"/>
              <a:t>можна</a:t>
            </a:r>
            <a:r>
              <a:rPr lang="ru-RU" sz="4200" dirty="0"/>
              <a:t> в </a:t>
            </a:r>
            <a:r>
              <a:rPr lang="ru-RU" sz="4200" dirty="0" err="1"/>
              <a:t>прямокутник</a:t>
            </a:r>
            <a:r>
              <a:rPr lang="ru-RU" sz="4200" dirty="0"/>
              <a:t> </a:t>
            </a:r>
            <a:r>
              <a:rPr lang="ru-RU" sz="4200" dirty="0" err="1"/>
              <a:t>або</a:t>
            </a:r>
            <a:r>
              <a:rPr lang="ru-RU" sz="4200" dirty="0"/>
              <a:t> </a:t>
            </a:r>
            <a:r>
              <a:rPr lang="ru-RU" sz="4200" dirty="0" err="1"/>
              <a:t>паралелограм</a:t>
            </a:r>
            <a:r>
              <a:rPr lang="ru-RU" sz="4200" dirty="0"/>
              <a:t> </a:t>
            </a:r>
            <a:r>
              <a:rPr lang="ru-RU" sz="4200" dirty="0" err="1"/>
              <a:t>загального</a:t>
            </a:r>
            <a:r>
              <a:rPr lang="ru-RU" sz="4200" dirty="0"/>
              <a:t> виду.</a:t>
            </a:r>
          </a:p>
          <a:p>
            <a:r>
              <a:rPr lang="ru-RU" sz="4200" dirty="0"/>
              <a:t>Центр кола, </a:t>
            </a:r>
            <a:r>
              <a:rPr lang="ru-RU" sz="4200" dirty="0" err="1"/>
              <a:t>вписаного</a:t>
            </a:r>
            <a:r>
              <a:rPr lang="ru-RU" sz="4200" dirty="0"/>
              <a:t> в ромб, є точкою </a:t>
            </a:r>
            <a:r>
              <a:rPr lang="ru-RU" sz="4200" dirty="0" err="1"/>
              <a:t>перетину</a:t>
            </a:r>
            <a:r>
              <a:rPr lang="ru-RU" sz="4200" dirty="0"/>
              <a:t> </a:t>
            </a:r>
            <a:r>
              <a:rPr lang="ru-RU" sz="4200" dirty="0" err="1"/>
              <a:t>діагоналей</a:t>
            </a:r>
            <a:r>
              <a:rPr lang="ru-RU" sz="4200" dirty="0"/>
              <a:t> </a:t>
            </a:r>
            <a:r>
              <a:rPr lang="ru-RU" sz="4200" dirty="0" smtClean="0"/>
              <a:t>.</a:t>
            </a:r>
            <a:r>
              <a:rPr lang="ru-RU" sz="4200" dirty="0" err="1" smtClean="0"/>
              <a:t>Радіус</a:t>
            </a:r>
            <a:r>
              <a:rPr lang="ru-RU" sz="4200" dirty="0" smtClean="0"/>
              <a:t> </a:t>
            </a:r>
            <a:r>
              <a:rPr lang="ru-RU" sz="4200" dirty="0"/>
              <a:t>кола </a:t>
            </a:r>
            <a:r>
              <a:rPr lang="ru-RU" sz="4200" dirty="0" err="1"/>
              <a:t>дорівнює</a:t>
            </a:r>
            <a:r>
              <a:rPr lang="ru-RU" sz="4200" dirty="0"/>
              <a:t> </a:t>
            </a:r>
            <a:r>
              <a:rPr lang="ru-RU" sz="4200" dirty="0" err="1"/>
              <a:t>половині</a:t>
            </a:r>
            <a:r>
              <a:rPr lang="ru-RU" sz="4200" dirty="0"/>
              <a:t> </a:t>
            </a:r>
            <a:r>
              <a:rPr lang="ru-RU" sz="4200" dirty="0" err="1"/>
              <a:t>висоти</a:t>
            </a:r>
            <a:r>
              <a:rPr lang="ru-RU" sz="4200" dirty="0"/>
              <a:t> ромба, а у </a:t>
            </a:r>
            <a:r>
              <a:rPr lang="ru-RU" sz="4200" dirty="0" err="1"/>
              <a:t>квадраті</a:t>
            </a:r>
            <a:r>
              <a:rPr lang="ru-RU" sz="4200" dirty="0"/>
              <a:t> — </a:t>
            </a:r>
            <a:r>
              <a:rPr lang="ru-RU" sz="4200" dirty="0" err="1"/>
              <a:t>половині</a:t>
            </a:r>
            <a:r>
              <a:rPr lang="ru-RU" sz="4200" dirty="0"/>
              <a:t> </a:t>
            </a:r>
            <a:r>
              <a:rPr lang="ru-RU" sz="4200" dirty="0" err="1"/>
              <a:t>сторони</a:t>
            </a:r>
            <a:r>
              <a:rPr lang="ru-RU" sz="4200" dirty="0"/>
              <a:t> .</a:t>
            </a:r>
            <a:endParaRPr lang="ru-RU" sz="4200" dirty="0"/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30311" y="2257454"/>
            <a:ext cx="1728844" cy="1802412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3083" y="4615232"/>
            <a:ext cx="3534161" cy="1525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107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36795"/>
          </a:xfrm>
        </p:spPr>
        <p:txBody>
          <a:bodyPr/>
          <a:lstStyle/>
          <a:p>
            <a:r>
              <a:rPr lang="uk-UA" dirty="0" smtClean="0"/>
              <a:t>          Описані чотирикутники 2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21714" y="1687133"/>
            <a:ext cx="4878389" cy="4752304"/>
          </a:xfrm>
        </p:spPr>
        <p:txBody>
          <a:bodyPr>
            <a:noAutofit/>
          </a:bodyPr>
          <a:lstStyle/>
          <a:p>
            <a:r>
              <a:rPr lang="ru-RU" sz="1600" dirty="0" err="1"/>
              <a:t>Зверніть</a:t>
            </a:r>
            <a:r>
              <a:rPr lang="ru-RU" sz="1600" dirty="0"/>
              <a:t> </a:t>
            </a:r>
            <a:r>
              <a:rPr lang="ru-RU" sz="1600" dirty="0" err="1"/>
              <a:t>увагу</a:t>
            </a:r>
            <a:r>
              <a:rPr lang="ru-RU" sz="1600" dirty="0"/>
              <a:t>: </a:t>
            </a:r>
            <a:r>
              <a:rPr lang="ru-RU" sz="1600" dirty="0" err="1"/>
              <a:t>радіус</a:t>
            </a:r>
            <a:r>
              <a:rPr lang="ru-RU" sz="1600" dirty="0"/>
              <a:t> </a:t>
            </a:r>
            <a:r>
              <a:rPr lang="ru-RU" sz="1600" dirty="0" err="1"/>
              <a:t>вписаного</a:t>
            </a:r>
            <a:r>
              <a:rPr lang="ru-RU" sz="1600" dirty="0"/>
              <a:t> в ромб кола (</a:t>
            </a:r>
            <a:r>
              <a:rPr lang="en-US" sz="1600" dirty="0"/>
              <a:t>ON) —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висота</a:t>
            </a:r>
            <a:r>
              <a:rPr lang="ru-RU" sz="1600" dirty="0"/>
              <a:t> </a:t>
            </a:r>
            <a:r>
              <a:rPr lang="ru-RU" sz="1600" dirty="0" err="1"/>
              <a:t>прямокутного</a:t>
            </a:r>
            <a:r>
              <a:rPr lang="ru-RU" sz="1600" dirty="0"/>
              <a:t> </a:t>
            </a:r>
            <a:r>
              <a:rPr lang="ru-RU" sz="1600" dirty="0" err="1"/>
              <a:t>трикутника</a:t>
            </a:r>
            <a:r>
              <a:rPr lang="ru-RU" sz="1600" dirty="0"/>
              <a:t> </a:t>
            </a:r>
            <a:r>
              <a:rPr lang="en-US" sz="1600" dirty="0"/>
              <a:t>BOC, </a:t>
            </a:r>
            <a:r>
              <a:rPr lang="ru-RU" sz="1600" dirty="0"/>
              <a:t>яка проведена з </a:t>
            </a:r>
            <a:r>
              <a:rPr lang="ru-RU" sz="1600" dirty="0" err="1"/>
              <a:t>вершини</a:t>
            </a:r>
            <a:r>
              <a:rPr lang="ru-RU" sz="1600" dirty="0"/>
              <a:t> прямого кута і </a:t>
            </a:r>
            <a:r>
              <a:rPr lang="ru-RU" sz="1600" dirty="0" err="1"/>
              <a:t>має</a:t>
            </a:r>
            <a:r>
              <a:rPr lang="ru-RU" sz="1600" dirty="0"/>
              <a:t> </a:t>
            </a:r>
            <a:r>
              <a:rPr lang="ru-RU" sz="1600" dirty="0" err="1"/>
              <a:t>всі</a:t>
            </a:r>
            <a:r>
              <a:rPr lang="ru-RU" sz="1600" dirty="0"/>
              <a:t> </a:t>
            </a:r>
            <a:r>
              <a:rPr lang="ru-RU" sz="1600" dirty="0" err="1"/>
              <a:t>властивості</a:t>
            </a:r>
            <a:r>
              <a:rPr lang="ru-RU" sz="1600" dirty="0"/>
              <a:t> </a:t>
            </a:r>
            <a:r>
              <a:rPr lang="ru-RU" sz="1600" dirty="0" err="1"/>
              <a:t>висоти</a:t>
            </a:r>
            <a:r>
              <a:rPr lang="ru-RU" sz="1600" dirty="0"/>
              <a:t> </a:t>
            </a:r>
            <a:r>
              <a:rPr lang="ru-RU" sz="1600" dirty="0" err="1"/>
              <a:t>прямокутного</a:t>
            </a:r>
            <a:r>
              <a:rPr lang="ru-RU" sz="1600" dirty="0"/>
              <a:t> </a:t>
            </a:r>
            <a:r>
              <a:rPr lang="ru-RU" sz="1600" dirty="0" err="1"/>
              <a:t>трикутника</a:t>
            </a:r>
            <a:r>
              <a:rPr lang="ru-RU" sz="1600" dirty="0"/>
              <a:t>, </a:t>
            </a:r>
            <a:r>
              <a:rPr lang="ru-RU" sz="1600" dirty="0" err="1"/>
              <a:t>що</a:t>
            </a:r>
            <a:r>
              <a:rPr lang="ru-RU" sz="1600" dirty="0"/>
              <a:t> проведена з </a:t>
            </a:r>
            <a:r>
              <a:rPr lang="ru-RU" sz="1600" dirty="0" err="1"/>
              <a:t>вершини</a:t>
            </a:r>
            <a:r>
              <a:rPr lang="ru-RU" sz="1600" dirty="0"/>
              <a:t> прямого кута.</a:t>
            </a:r>
          </a:p>
          <a:p>
            <a:r>
              <a:rPr lang="ru-RU" sz="1600" dirty="0" smtClean="0"/>
              <a:t>. </a:t>
            </a:r>
            <a:r>
              <a:rPr lang="ru-RU" sz="1600" dirty="0" err="1"/>
              <a:t>Трапецію</a:t>
            </a:r>
            <a:r>
              <a:rPr lang="ru-RU" sz="1600" dirty="0"/>
              <a:t> </a:t>
            </a:r>
            <a:r>
              <a:rPr lang="ru-RU" sz="1600" dirty="0" err="1"/>
              <a:t>тоді</a:t>
            </a:r>
            <a:r>
              <a:rPr lang="ru-RU" sz="1600" dirty="0"/>
              <a:t> й </a:t>
            </a:r>
            <a:r>
              <a:rPr lang="ru-RU" sz="1600" dirty="0" err="1"/>
              <a:t>тільки</a:t>
            </a:r>
            <a:r>
              <a:rPr lang="ru-RU" sz="1600" dirty="0"/>
              <a:t> </a:t>
            </a:r>
            <a:r>
              <a:rPr lang="ru-RU" sz="1600" dirty="0" err="1"/>
              <a:t>тоді</a:t>
            </a:r>
            <a:r>
              <a:rPr lang="ru-RU" sz="1600" dirty="0"/>
              <a:t> </a:t>
            </a:r>
            <a:r>
              <a:rPr lang="ru-RU" sz="1600" dirty="0" err="1"/>
              <a:t>можна</a:t>
            </a:r>
            <a:r>
              <a:rPr lang="ru-RU" sz="1600" dirty="0"/>
              <a:t> </a:t>
            </a:r>
            <a:r>
              <a:rPr lang="ru-RU" sz="1600" dirty="0" err="1"/>
              <a:t>описати</a:t>
            </a:r>
            <a:r>
              <a:rPr lang="ru-RU" sz="1600" dirty="0"/>
              <a:t> </a:t>
            </a:r>
            <a:r>
              <a:rPr lang="ru-RU" sz="1600" dirty="0" err="1"/>
              <a:t>навколо</a:t>
            </a:r>
            <a:r>
              <a:rPr lang="ru-RU" sz="1600" dirty="0"/>
              <a:t> кола, коли сума </a:t>
            </a:r>
            <a:r>
              <a:rPr lang="ru-RU" sz="1600" dirty="0" err="1"/>
              <a:t>її</a:t>
            </a:r>
            <a:r>
              <a:rPr lang="ru-RU" sz="1600" dirty="0"/>
              <a:t> основ </a:t>
            </a:r>
            <a:r>
              <a:rPr lang="ru-RU" sz="1600" dirty="0" err="1"/>
              <a:t>дорівнює</a:t>
            </a:r>
            <a:r>
              <a:rPr lang="ru-RU" sz="1600" dirty="0"/>
              <a:t> </a:t>
            </a:r>
            <a:r>
              <a:rPr lang="ru-RU" sz="1600" dirty="0" err="1"/>
              <a:t>сумі</a:t>
            </a:r>
            <a:r>
              <a:rPr lang="ru-RU" sz="1600" dirty="0"/>
              <a:t> </a:t>
            </a:r>
            <a:r>
              <a:rPr lang="ru-RU" sz="1600" dirty="0" err="1"/>
              <a:t>бічних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 </a:t>
            </a:r>
            <a:r>
              <a:rPr lang="ru-RU" sz="1600" dirty="0" smtClean="0"/>
              <a:t>. </a:t>
            </a:r>
            <a:r>
              <a:rPr lang="ru-RU" sz="1600" dirty="0"/>
              <a:t>Центр </a:t>
            </a:r>
            <a:r>
              <a:rPr lang="ru-RU" sz="1600" dirty="0" err="1"/>
              <a:t>цього</a:t>
            </a:r>
            <a:r>
              <a:rPr lang="ru-RU" sz="1600" dirty="0"/>
              <a:t> кола — точка </a:t>
            </a:r>
            <a:r>
              <a:rPr lang="ru-RU" sz="1600" dirty="0" err="1"/>
              <a:t>перетину</a:t>
            </a:r>
            <a:r>
              <a:rPr lang="ru-RU" sz="1600" dirty="0"/>
              <a:t> </a:t>
            </a:r>
            <a:r>
              <a:rPr lang="ru-RU" sz="1600" dirty="0" err="1"/>
              <a:t>бісектрис</a:t>
            </a:r>
            <a:r>
              <a:rPr lang="ru-RU" sz="1600" dirty="0"/>
              <a:t> </a:t>
            </a:r>
            <a:r>
              <a:rPr lang="ru-RU" sz="1600" dirty="0" err="1"/>
              <a:t>кутів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. </a:t>
            </a:r>
            <a:r>
              <a:rPr lang="ru-RU" sz="1600" dirty="0" err="1"/>
              <a:t>Радіус</a:t>
            </a:r>
            <a:r>
              <a:rPr lang="ru-RU" sz="1600" dirty="0"/>
              <a:t> </a:t>
            </a:r>
            <a:r>
              <a:rPr lang="ru-RU" sz="1600" dirty="0" err="1"/>
              <a:t>дорівнює</a:t>
            </a:r>
            <a:r>
              <a:rPr lang="ru-RU" sz="1600" dirty="0"/>
              <a:t> </a:t>
            </a:r>
            <a:r>
              <a:rPr lang="ru-RU" sz="1600" dirty="0" err="1"/>
              <a:t>половині</a:t>
            </a:r>
            <a:r>
              <a:rPr lang="ru-RU" sz="1600" dirty="0"/>
              <a:t> </a:t>
            </a:r>
            <a:r>
              <a:rPr lang="ru-RU" sz="1600" dirty="0" err="1"/>
              <a:t>висоти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. У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рівнобічної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 центр </a:t>
            </a:r>
            <a:r>
              <a:rPr lang="ru-RU" sz="1600" dirty="0" err="1"/>
              <a:t>вписаного</a:t>
            </a:r>
            <a:r>
              <a:rPr lang="ru-RU" sz="1600" dirty="0"/>
              <a:t> кола </a:t>
            </a:r>
            <a:r>
              <a:rPr lang="ru-RU" sz="1600" dirty="0" err="1"/>
              <a:t>лежить</a:t>
            </a:r>
            <a:r>
              <a:rPr lang="ru-RU" sz="1600" dirty="0"/>
              <a:t> на </a:t>
            </a:r>
            <a:r>
              <a:rPr lang="ru-RU" sz="1600" dirty="0" err="1"/>
              <a:t>середині</a:t>
            </a:r>
            <a:r>
              <a:rPr lang="ru-RU" sz="1600" dirty="0"/>
              <a:t> </a:t>
            </a:r>
            <a:r>
              <a:rPr lang="ru-RU" sz="1600" dirty="0" err="1"/>
              <a:t>висоти</a:t>
            </a:r>
            <a:r>
              <a:rPr lang="ru-RU" sz="1600" dirty="0"/>
              <a:t> </a:t>
            </a:r>
            <a:r>
              <a:rPr lang="ru-RU" sz="1600" dirty="0" err="1"/>
              <a:t>трапеції</a:t>
            </a:r>
            <a:r>
              <a:rPr lang="ru-RU" sz="1600" dirty="0"/>
              <a:t>, яка проходить через </a:t>
            </a:r>
            <a:r>
              <a:rPr lang="ru-RU" sz="1600" dirty="0" err="1"/>
              <a:t>середини</a:t>
            </a:r>
            <a:r>
              <a:rPr lang="ru-RU" sz="1600" dirty="0"/>
              <a:t> </a:t>
            </a:r>
            <a:r>
              <a:rPr lang="ru-RU" sz="1600" dirty="0" smtClean="0"/>
              <a:t>основ. </a:t>
            </a:r>
            <a:r>
              <a:rPr lang="ru-RU" sz="1600" dirty="0" err="1"/>
              <a:t>Бічна</a:t>
            </a:r>
            <a:r>
              <a:rPr lang="ru-RU" sz="1600" dirty="0"/>
              <a:t> сторона </a:t>
            </a:r>
            <a:r>
              <a:rPr lang="ru-RU" sz="1600" dirty="0" err="1"/>
              <a:t>трапеції</a:t>
            </a:r>
            <a:r>
              <a:rPr lang="ru-RU" sz="1600" dirty="0"/>
              <a:t> у </a:t>
            </a:r>
            <a:r>
              <a:rPr lang="ru-RU" sz="1600" dirty="0" err="1"/>
              <a:t>цьому</a:t>
            </a:r>
            <a:r>
              <a:rPr lang="ru-RU" sz="1600" dirty="0"/>
              <a:t> </a:t>
            </a:r>
            <a:r>
              <a:rPr lang="ru-RU" sz="1600" dirty="0" err="1"/>
              <a:t>випадку</a:t>
            </a:r>
            <a:r>
              <a:rPr lang="ru-RU" sz="1600" dirty="0"/>
              <a:t> </a:t>
            </a:r>
            <a:r>
              <a:rPr lang="ru-RU" sz="1600" dirty="0" err="1"/>
              <a:t>дорівнює</a:t>
            </a:r>
            <a:r>
              <a:rPr lang="ru-RU" sz="1600" dirty="0"/>
              <a:t> </a:t>
            </a:r>
            <a:r>
              <a:rPr lang="ru-RU" sz="1600" dirty="0" err="1"/>
              <a:t>її</a:t>
            </a:r>
            <a:r>
              <a:rPr lang="ru-RU" sz="1600" dirty="0"/>
              <a:t> </a:t>
            </a:r>
            <a:r>
              <a:rPr lang="ru-RU" sz="1600" dirty="0" err="1"/>
              <a:t>середній</a:t>
            </a:r>
            <a:r>
              <a:rPr lang="ru-RU" sz="1600" dirty="0"/>
              <a:t> </a:t>
            </a:r>
            <a:r>
              <a:rPr lang="ru-RU" sz="1600" dirty="0" err="1"/>
              <a:t>лінії</a:t>
            </a:r>
            <a:r>
              <a:rPr lang="ru-RU" sz="1600" dirty="0"/>
              <a:t>.</a:t>
            </a:r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31363" y="1687133"/>
            <a:ext cx="4592198" cy="235812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582" y="4277079"/>
            <a:ext cx="2324234" cy="27026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02832" y="4277079"/>
            <a:ext cx="1920729" cy="571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62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4895" y="618518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     Дякую за увагу!</a:t>
            </a:r>
            <a:endParaRPr lang="ru-RU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flipH="1" flipV="1">
            <a:off x="-1120462" y="2097088"/>
            <a:ext cx="170655" cy="170293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27814" y="2267381"/>
            <a:ext cx="4649861" cy="3034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Що таке чотирикутник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endParaRPr lang="ru-RU" dirty="0"/>
          </a:p>
          <a:p>
            <a:r>
              <a:rPr lang="ru-RU" dirty="0" err="1"/>
              <a:t>Чотирикутник</a:t>
            </a:r>
            <a:r>
              <a:rPr lang="ru-RU" dirty="0"/>
              <a:t> -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геометрична</a:t>
            </a:r>
            <a:r>
              <a:rPr lang="ru-RU" dirty="0"/>
              <a:t> </a:t>
            </a:r>
            <a:r>
              <a:rPr lang="ru-RU" dirty="0" err="1"/>
              <a:t>фігура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складається</a:t>
            </a:r>
            <a:r>
              <a:rPr lang="ru-RU" dirty="0"/>
              <a:t> з </a:t>
            </a:r>
            <a:r>
              <a:rPr lang="ru-RU" dirty="0" err="1"/>
              <a:t>чотирьох</a:t>
            </a:r>
            <a:r>
              <a:rPr lang="ru-RU" dirty="0"/>
              <a:t> </a:t>
            </a:r>
            <a:r>
              <a:rPr lang="ru-RU" dirty="0" err="1"/>
              <a:t>точок</a:t>
            </a:r>
            <a:r>
              <a:rPr lang="ru-RU" dirty="0"/>
              <a:t>, три з </a:t>
            </a:r>
            <a:r>
              <a:rPr lang="ru-RU" dirty="0" err="1"/>
              <a:t>яких</a:t>
            </a:r>
            <a:r>
              <a:rPr lang="ru-RU" dirty="0"/>
              <a:t> не лежать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прямій</a:t>
            </a:r>
            <a:r>
              <a:rPr lang="ru-RU" dirty="0"/>
              <a:t>, </a:t>
            </a:r>
            <a:r>
              <a:rPr lang="ru-RU" dirty="0" err="1"/>
              <a:t>послідовно</a:t>
            </a:r>
            <a:r>
              <a:rPr lang="ru-RU" dirty="0"/>
              <a:t> </a:t>
            </a:r>
            <a:r>
              <a:rPr lang="ru-RU" dirty="0" err="1"/>
              <a:t>з'єднана</a:t>
            </a:r>
            <a:r>
              <a:rPr lang="ru-RU" dirty="0"/>
              <a:t> </a:t>
            </a:r>
            <a:r>
              <a:rPr lang="ru-RU" dirty="0" err="1"/>
              <a:t>відрізками</a:t>
            </a:r>
            <a:r>
              <a:rPr lang="ru-RU" dirty="0"/>
              <a:t>. </a:t>
            </a:r>
            <a:r>
              <a:rPr lang="ru-RU" dirty="0" err="1"/>
              <a:t>Ц</a:t>
            </a:r>
            <a:r>
              <a:rPr lang="ru-RU" dirty="0" err="1" smtClean="0"/>
              <a:t>е</a:t>
            </a:r>
            <a:r>
              <a:rPr lang="ru-RU" dirty="0" smtClean="0"/>
              <a:t> </a:t>
            </a:r>
            <a:r>
              <a:rPr lang="ru-RU" dirty="0" err="1"/>
              <a:t>багатокутник</a:t>
            </a:r>
            <a:r>
              <a:rPr lang="ru-RU" dirty="0"/>
              <a:t> з </a:t>
            </a:r>
            <a:r>
              <a:rPr lang="ru-RU" dirty="0" err="1"/>
              <a:t>чотирма</a:t>
            </a:r>
            <a:r>
              <a:rPr lang="ru-RU" dirty="0"/>
              <a:t> вершинами, три з </a:t>
            </a:r>
            <a:r>
              <a:rPr lang="ru-RU" dirty="0" err="1"/>
              <a:t>яких</a:t>
            </a:r>
            <a:r>
              <a:rPr lang="ru-RU" dirty="0"/>
              <a:t> не лежать на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прямій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691188" y="2859109"/>
            <a:ext cx="4356223" cy="2829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3395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7280" y="448864"/>
            <a:ext cx="9905998" cy="1478570"/>
          </a:xfrm>
        </p:spPr>
        <p:txBody>
          <a:bodyPr/>
          <a:lstStyle/>
          <a:p>
            <a:r>
              <a:rPr lang="uk-UA" dirty="0" smtClean="0"/>
              <a:t>      Якими бувають чотирикутники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27280" y="2249486"/>
            <a:ext cx="5092520" cy="3945252"/>
          </a:xfrm>
        </p:spPr>
        <p:txBody>
          <a:bodyPr>
            <a:noAutofit/>
          </a:bodyPr>
          <a:lstStyle/>
          <a:p>
            <a:r>
              <a:rPr lang="ru-RU" sz="1600" b="1" dirty="0" err="1"/>
              <a:t>Самоперетинаючий</a:t>
            </a:r>
            <a:r>
              <a:rPr lang="ru-RU" sz="1600" b="1" dirty="0"/>
              <a:t> </a:t>
            </a:r>
            <a:r>
              <a:rPr lang="ru-RU" sz="1600" b="1" dirty="0" smtClean="0"/>
              <a:t>чотирикутник1 </a:t>
            </a:r>
            <a:r>
              <a:rPr lang="ru-RU" sz="1600" dirty="0"/>
              <a:t>- </a:t>
            </a:r>
            <a:r>
              <a:rPr lang="ru-RU" sz="1600" dirty="0" err="1"/>
              <a:t>це</a:t>
            </a:r>
            <a:r>
              <a:rPr lang="ru-RU" sz="1600" dirty="0"/>
              <a:t> </a:t>
            </a:r>
            <a:r>
              <a:rPr lang="ru-RU" sz="1600" dirty="0" err="1"/>
              <a:t>чотирикутник</a:t>
            </a:r>
            <a:r>
              <a:rPr lang="ru-RU" sz="1600" dirty="0"/>
              <a:t>, у </a:t>
            </a:r>
            <a:r>
              <a:rPr lang="ru-RU" sz="1600" dirty="0" err="1"/>
              <a:t>якого</a:t>
            </a:r>
            <a:r>
              <a:rPr lang="ru-RU" sz="1600" dirty="0"/>
              <a:t> будь-</a:t>
            </a:r>
            <a:r>
              <a:rPr lang="ru-RU" sz="1600" dirty="0" err="1"/>
              <a:t>які</a:t>
            </a:r>
            <a:r>
              <a:rPr lang="ru-RU" sz="1600" dirty="0"/>
              <a:t> з </a:t>
            </a:r>
            <a:r>
              <a:rPr lang="ru-RU" sz="1600" dirty="0" err="1"/>
              <a:t>його</a:t>
            </a:r>
            <a:r>
              <a:rPr lang="ru-RU" sz="1600" dirty="0"/>
              <a:t> </a:t>
            </a:r>
            <a:r>
              <a:rPr lang="ru-RU" sz="1600" dirty="0" err="1"/>
              <a:t>сторін</a:t>
            </a:r>
            <a:r>
              <a:rPr lang="ru-RU" sz="1600" dirty="0"/>
              <a:t> </a:t>
            </a:r>
            <a:r>
              <a:rPr lang="ru-RU" sz="1600" dirty="0" err="1"/>
              <a:t>мають</a:t>
            </a:r>
            <a:r>
              <a:rPr lang="ru-RU" sz="1600" dirty="0"/>
              <a:t> точку </a:t>
            </a:r>
            <a:r>
              <a:rPr lang="ru-RU" sz="1600" dirty="0" err="1"/>
              <a:t>перетину</a:t>
            </a:r>
            <a:r>
              <a:rPr lang="ru-RU" sz="1600" dirty="0"/>
              <a:t> (на </a:t>
            </a:r>
            <a:r>
              <a:rPr lang="ru-RU" sz="1600" dirty="0" err="1"/>
              <a:t>малюнку</a:t>
            </a:r>
            <a:r>
              <a:rPr lang="ru-RU" sz="1600" dirty="0"/>
              <a:t> </a:t>
            </a:r>
            <a:r>
              <a:rPr lang="ru-RU" sz="1600" dirty="0" err="1"/>
              <a:t>синім</a:t>
            </a:r>
            <a:r>
              <a:rPr lang="ru-RU" sz="1600" dirty="0"/>
              <a:t> </a:t>
            </a:r>
            <a:r>
              <a:rPr lang="ru-RU" sz="1600" dirty="0" err="1" smtClean="0"/>
              <a:t>кольором</a:t>
            </a:r>
            <a:r>
              <a:rPr lang="ru-RU" sz="1600" dirty="0" smtClean="0"/>
              <a:t>)</a:t>
            </a:r>
            <a:r>
              <a:rPr lang="ru-RU" sz="1600" b="1" dirty="0" err="1" smtClean="0"/>
              <a:t>Неопуклий</a:t>
            </a:r>
            <a:r>
              <a:rPr lang="ru-RU" sz="1600" b="1" dirty="0" smtClean="0"/>
              <a:t> чотирикутник</a:t>
            </a:r>
            <a:r>
              <a:rPr lang="ru-RU" sz="1600" b="1" dirty="0"/>
              <a:t>3</a:t>
            </a:r>
            <a:r>
              <a:rPr lang="ru-RU" sz="1600" b="1" dirty="0" smtClean="0"/>
              <a:t> </a:t>
            </a:r>
            <a:r>
              <a:rPr lang="ru-RU" sz="1600" dirty="0" smtClean="0"/>
              <a:t>- </a:t>
            </a:r>
            <a:r>
              <a:rPr lang="ru-RU" sz="1600" dirty="0" err="1" smtClean="0"/>
              <a:t>це</a:t>
            </a:r>
            <a:r>
              <a:rPr lang="ru-RU" sz="1600" dirty="0" smtClean="0"/>
              <a:t> </a:t>
            </a:r>
            <a:r>
              <a:rPr lang="ru-RU" sz="1600" dirty="0" err="1" smtClean="0"/>
              <a:t>чотирикутник</a:t>
            </a:r>
            <a:r>
              <a:rPr lang="ru-RU" sz="1600" dirty="0" smtClean="0"/>
              <a:t>, у </a:t>
            </a:r>
            <a:r>
              <a:rPr lang="ru-RU" sz="1600" dirty="0" err="1" smtClean="0"/>
              <a:t>якому</a:t>
            </a:r>
            <a:r>
              <a:rPr lang="ru-RU" sz="1600" dirty="0" smtClean="0"/>
              <a:t> один з </a:t>
            </a:r>
            <a:r>
              <a:rPr lang="ru-RU" sz="1600" dirty="0" err="1" smtClean="0"/>
              <a:t>внутрішніх</a:t>
            </a:r>
            <a:r>
              <a:rPr lang="ru-RU" sz="1600" dirty="0" smtClean="0"/>
              <a:t> </a:t>
            </a:r>
            <a:r>
              <a:rPr lang="ru-RU" sz="1600" dirty="0" err="1" smtClean="0"/>
              <a:t>кутів</a:t>
            </a:r>
            <a:r>
              <a:rPr lang="ru-RU" sz="1600" dirty="0" smtClean="0"/>
              <a:t> </a:t>
            </a:r>
            <a:r>
              <a:rPr lang="ru-RU" sz="1600" dirty="0" err="1" smtClean="0"/>
              <a:t>більше</a:t>
            </a:r>
            <a:r>
              <a:rPr lang="ru-RU" sz="1600" dirty="0" smtClean="0"/>
              <a:t> 180 </a:t>
            </a:r>
            <a:r>
              <a:rPr lang="ru-RU" sz="1600" dirty="0" err="1" smtClean="0"/>
              <a:t>градусів</a:t>
            </a:r>
            <a:r>
              <a:rPr lang="ru-RU" sz="1600" dirty="0" smtClean="0"/>
              <a:t> (на </a:t>
            </a:r>
            <a:r>
              <a:rPr lang="ru-RU" sz="1600" dirty="0" err="1" smtClean="0"/>
              <a:t>малюнку</a:t>
            </a:r>
            <a:r>
              <a:rPr lang="ru-RU" sz="1600" dirty="0" smtClean="0"/>
              <a:t> </a:t>
            </a:r>
            <a:r>
              <a:rPr lang="ru-RU" sz="1600" dirty="0" err="1" smtClean="0"/>
              <a:t>позначено</a:t>
            </a:r>
            <a:r>
              <a:rPr lang="ru-RU" sz="1600" dirty="0" smtClean="0"/>
              <a:t> </a:t>
            </a:r>
            <a:r>
              <a:rPr lang="ru-RU" sz="1600" dirty="0" err="1" smtClean="0"/>
              <a:t>червоним</a:t>
            </a:r>
            <a:r>
              <a:rPr lang="ru-RU" sz="1600" dirty="0" smtClean="0"/>
              <a:t> </a:t>
            </a:r>
            <a:r>
              <a:rPr lang="ru-RU" sz="1600" dirty="0" err="1" smtClean="0"/>
              <a:t>кольором</a:t>
            </a:r>
            <a:r>
              <a:rPr lang="ru-RU" sz="1600" b="1" dirty="0" smtClean="0"/>
              <a:t>) Сума </a:t>
            </a:r>
            <a:r>
              <a:rPr lang="ru-RU" sz="1600" b="1" dirty="0" err="1"/>
              <a:t>кутів</a:t>
            </a:r>
            <a:r>
              <a:rPr lang="ru-RU" sz="1600" b="1" dirty="0"/>
              <a:t> будь-</a:t>
            </a:r>
            <a:r>
              <a:rPr lang="ru-RU" sz="1600" b="1" dirty="0" err="1"/>
              <a:t>якого</a:t>
            </a:r>
            <a:r>
              <a:rPr lang="ru-RU" sz="1600" b="1" dirty="0"/>
              <a:t> </a:t>
            </a:r>
            <a:r>
              <a:rPr lang="ru-RU" sz="1600" b="1" dirty="0" err="1"/>
              <a:t>чотирикутника</a:t>
            </a:r>
            <a:r>
              <a:rPr lang="ru-RU" sz="1600" dirty="0"/>
              <a:t>, </a:t>
            </a:r>
            <a:r>
              <a:rPr lang="ru-RU" sz="1600" dirty="0" err="1"/>
              <a:t>який</a:t>
            </a:r>
            <a:r>
              <a:rPr lang="ru-RU" sz="1600" dirty="0"/>
              <a:t> не є </a:t>
            </a:r>
            <a:r>
              <a:rPr lang="ru-RU" sz="1600" dirty="0" err="1"/>
              <a:t>самоперетинаючим</a:t>
            </a:r>
            <a:r>
              <a:rPr lang="ru-RU" sz="1600" dirty="0"/>
              <a:t> </a:t>
            </a:r>
            <a:r>
              <a:rPr lang="ru-RU" sz="1600" dirty="0" err="1"/>
              <a:t>завжди</a:t>
            </a:r>
            <a:r>
              <a:rPr lang="ru-RU" sz="1600" dirty="0"/>
              <a:t> </a:t>
            </a:r>
            <a:r>
              <a:rPr lang="ru-RU" sz="1600" dirty="0" err="1"/>
              <a:t>дорівнює</a:t>
            </a:r>
            <a:r>
              <a:rPr lang="ru-RU" sz="1600" dirty="0"/>
              <a:t> 360 </a:t>
            </a:r>
            <a:r>
              <a:rPr lang="ru-RU" sz="1600" dirty="0" err="1" smtClean="0"/>
              <a:t>градусів.Особливі</a:t>
            </a:r>
            <a:r>
              <a:rPr lang="ru-RU" sz="1600" dirty="0" smtClean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 smtClean="0"/>
              <a:t>чотирикутниківЧотирикутники</a:t>
            </a:r>
            <a:r>
              <a:rPr lang="ru-RU" sz="1600" dirty="0" smtClean="0"/>
              <a:t> </a:t>
            </a:r>
            <a:r>
              <a:rPr lang="ru-RU" sz="1600" dirty="0" err="1"/>
              <a:t>можуть</a:t>
            </a:r>
            <a:r>
              <a:rPr lang="ru-RU" sz="1600" dirty="0"/>
              <a:t> </a:t>
            </a:r>
            <a:r>
              <a:rPr lang="ru-RU" sz="1600" dirty="0" err="1"/>
              <a:t>мати</a:t>
            </a:r>
            <a:r>
              <a:rPr lang="ru-RU" sz="1600" dirty="0"/>
              <a:t> </a:t>
            </a:r>
            <a:r>
              <a:rPr lang="ru-RU" sz="1600" dirty="0" err="1"/>
              <a:t>додаткові</a:t>
            </a:r>
            <a:r>
              <a:rPr lang="ru-RU" sz="1600" dirty="0"/>
              <a:t> </a:t>
            </a:r>
            <a:r>
              <a:rPr lang="ru-RU" sz="1600" dirty="0" err="1"/>
              <a:t>властивості</a:t>
            </a:r>
            <a:r>
              <a:rPr lang="ru-RU" sz="1600" dirty="0"/>
              <a:t>, </a:t>
            </a:r>
            <a:r>
              <a:rPr lang="ru-RU" sz="1600" dirty="0" err="1"/>
              <a:t>утворюючи</a:t>
            </a:r>
            <a:r>
              <a:rPr lang="ru-RU" sz="1600" dirty="0"/>
              <a:t> </a:t>
            </a:r>
            <a:r>
              <a:rPr lang="ru-RU" sz="1600" dirty="0" err="1"/>
              <a:t>особливі</a:t>
            </a:r>
            <a:r>
              <a:rPr lang="ru-RU" sz="1600" dirty="0"/>
              <a:t> </a:t>
            </a:r>
            <a:r>
              <a:rPr lang="ru-RU" sz="1600" dirty="0" err="1"/>
              <a:t>види</a:t>
            </a:r>
            <a:r>
              <a:rPr lang="ru-RU" sz="1600" dirty="0"/>
              <a:t> </a:t>
            </a:r>
            <a:r>
              <a:rPr lang="ru-RU" sz="1600" dirty="0" err="1" smtClean="0"/>
              <a:t>геометричних</a:t>
            </a:r>
            <a:r>
              <a:rPr lang="ru-RU" sz="1600" dirty="0" smtClean="0"/>
              <a:t> фігур:</a:t>
            </a:r>
            <a:r>
              <a:rPr lang="ru-RU" sz="1600" b="1" dirty="0" smtClean="0"/>
              <a:t>Паралелограм,Ромб,Прямокутник,Квадрат,Трапецiя,Дельтоiд,Контрпаралелограм</a:t>
            </a:r>
            <a:endParaRPr lang="ru-RU" sz="1600" b="1" dirty="0"/>
          </a:p>
          <a:p>
            <a:endParaRPr lang="ru-RU" sz="1400" dirty="0" smtClean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30344" y="2645768"/>
            <a:ext cx="5027611" cy="20017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207617" y="2154927"/>
            <a:ext cx="8500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1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9375820" y="2146971"/>
            <a:ext cx="1094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3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7585657" y="2146971"/>
            <a:ext cx="12234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     2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900671" y="4647505"/>
            <a:ext cx="6001555" cy="192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700" dirty="0" err="1"/>
              <a:t>Опуклий</a:t>
            </a:r>
            <a:r>
              <a:rPr lang="ru-RU" sz="1700" dirty="0"/>
              <a:t> </a:t>
            </a:r>
            <a:r>
              <a:rPr lang="ru-RU" sz="1700" dirty="0" err="1"/>
              <a:t>чотирикутник</a:t>
            </a:r>
            <a:r>
              <a:rPr lang="ru-RU" sz="1700" dirty="0"/>
              <a:t> – </a:t>
            </a:r>
            <a:r>
              <a:rPr lang="ru-RU" sz="1700" dirty="0" err="1"/>
              <a:t>це</a:t>
            </a:r>
            <a:r>
              <a:rPr lang="ru-RU" sz="1700" dirty="0"/>
              <a:t> </a:t>
            </a:r>
            <a:r>
              <a:rPr lang="ru-RU" sz="1700" dirty="0" err="1"/>
              <a:t>фігура</a:t>
            </a:r>
            <a:r>
              <a:rPr lang="ru-RU" sz="1700" dirty="0"/>
              <a:t>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складається</a:t>
            </a:r>
            <a:r>
              <a:rPr lang="ru-RU" sz="1700" dirty="0"/>
              <a:t> з </a:t>
            </a:r>
            <a:r>
              <a:rPr lang="ru-RU" sz="1700" dirty="0" err="1"/>
              <a:t>чотирьох</a:t>
            </a:r>
            <a:r>
              <a:rPr lang="ru-RU" sz="1700" dirty="0"/>
              <a:t> </a:t>
            </a:r>
            <a:r>
              <a:rPr lang="ru-RU" sz="1700" dirty="0" err="1"/>
              <a:t>сторін</a:t>
            </a:r>
            <a:r>
              <a:rPr lang="ru-RU" sz="1700" dirty="0"/>
              <a:t>, </a:t>
            </a:r>
            <a:r>
              <a:rPr lang="ru-RU" sz="1700" dirty="0" err="1"/>
              <a:t>з’єднаних</a:t>
            </a:r>
            <a:r>
              <a:rPr lang="ru-RU" sz="1700" dirty="0"/>
              <a:t> </a:t>
            </a:r>
            <a:r>
              <a:rPr lang="ru-RU" sz="1700" dirty="0" err="1"/>
              <a:t>між</a:t>
            </a:r>
            <a:r>
              <a:rPr lang="ru-RU" sz="1700" dirty="0"/>
              <a:t> собою в вершинах, </a:t>
            </a:r>
            <a:r>
              <a:rPr lang="ru-RU" sz="1700" dirty="0" err="1"/>
              <a:t>що</a:t>
            </a:r>
            <a:r>
              <a:rPr lang="ru-RU" sz="1700" dirty="0"/>
              <a:t> </a:t>
            </a:r>
            <a:r>
              <a:rPr lang="ru-RU" sz="1700" dirty="0" err="1"/>
              <a:t>утворюють</a:t>
            </a:r>
            <a:r>
              <a:rPr lang="ru-RU" sz="1700" dirty="0"/>
              <a:t> разом з сторонами </a:t>
            </a:r>
            <a:r>
              <a:rPr lang="ru-RU" sz="1700" dirty="0" err="1"/>
              <a:t>чотири</a:t>
            </a:r>
            <a:r>
              <a:rPr lang="ru-RU" sz="1700" dirty="0"/>
              <a:t> кути, при </a:t>
            </a:r>
            <a:r>
              <a:rPr lang="ru-RU" sz="1700" dirty="0" err="1"/>
              <a:t>цьому</a:t>
            </a:r>
            <a:r>
              <a:rPr lang="ru-RU" sz="1700" dirty="0"/>
              <a:t> сам </a:t>
            </a:r>
            <a:r>
              <a:rPr lang="ru-RU" sz="1700" dirty="0" err="1"/>
              <a:t>чотирикутник</a:t>
            </a:r>
            <a:r>
              <a:rPr lang="ru-RU" sz="1700" dirty="0"/>
              <a:t> </a:t>
            </a:r>
            <a:r>
              <a:rPr lang="ru-RU" sz="1700" dirty="0" err="1"/>
              <a:t>завжди</a:t>
            </a:r>
            <a:r>
              <a:rPr lang="ru-RU" sz="1700" dirty="0"/>
              <a:t> </a:t>
            </a:r>
            <a:r>
              <a:rPr lang="ru-RU" sz="1700" dirty="0" err="1"/>
              <a:t>знаходиться</a:t>
            </a:r>
            <a:r>
              <a:rPr lang="ru-RU" sz="1700" dirty="0"/>
              <a:t> в </a:t>
            </a:r>
            <a:r>
              <a:rPr lang="ru-RU" sz="1700" dirty="0" err="1"/>
              <a:t>одній</a:t>
            </a:r>
            <a:r>
              <a:rPr lang="ru-RU" sz="1700" dirty="0"/>
              <a:t> </a:t>
            </a:r>
            <a:r>
              <a:rPr lang="ru-RU" sz="1700" dirty="0" err="1"/>
              <a:t>площині</a:t>
            </a:r>
            <a:r>
              <a:rPr lang="ru-RU" sz="1700" dirty="0"/>
              <a:t> </a:t>
            </a:r>
            <a:r>
              <a:rPr lang="ru-RU" sz="1700" dirty="0" err="1"/>
              <a:t>відносно</a:t>
            </a:r>
            <a:r>
              <a:rPr lang="ru-RU" sz="1700" dirty="0"/>
              <a:t> </a:t>
            </a:r>
            <a:r>
              <a:rPr lang="ru-RU" sz="1700" dirty="0" err="1"/>
              <a:t>прямої</a:t>
            </a:r>
            <a:r>
              <a:rPr lang="ru-RU" sz="1700" dirty="0"/>
              <a:t>, на </a:t>
            </a:r>
            <a:r>
              <a:rPr lang="ru-RU" sz="1700" dirty="0" err="1"/>
              <a:t>якій</a:t>
            </a:r>
            <a:r>
              <a:rPr lang="ru-RU" sz="1700" dirty="0"/>
              <a:t> </a:t>
            </a:r>
            <a:r>
              <a:rPr lang="ru-RU" sz="1700" dirty="0" err="1"/>
              <a:t>лежить</a:t>
            </a:r>
            <a:r>
              <a:rPr lang="ru-RU" sz="1700" dirty="0"/>
              <a:t> одна з </a:t>
            </a:r>
            <a:r>
              <a:rPr lang="ru-RU" sz="1700" dirty="0" err="1"/>
              <a:t>його</a:t>
            </a:r>
            <a:r>
              <a:rPr lang="ru-RU" sz="1700" dirty="0"/>
              <a:t> </a:t>
            </a:r>
            <a:r>
              <a:rPr lang="ru-RU" sz="1700" dirty="0" err="1"/>
              <a:t>сторін</a:t>
            </a:r>
            <a:r>
              <a:rPr lang="ru-RU" sz="1700" dirty="0"/>
              <a:t>. </a:t>
            </a:r>
            <a:r>
              <a:rPr lang="ru-RU" sz="1700" dirty="0" err="1"/>
              <a:t>Іншими</a:t>
            </a:r>
            <a:r>
              <a:rPr lang="ru-RU" sz="1700" dirty="0"/>
              <a:t> словами, вся </a:t>
            </a:r>
            <a:r>
              <a:rPr lang="ru-RU" sz="1700" dirty="0" err="1"/>
              <a:t>фігура</a:t>
            </a:r>
            <a:r>
              <a:rPr lang="ru-RU" sz="1700" dirty="0"/>
              <a:t> </a:t>
            </a:r>
            <a:r>
              <a:rPr lang="ru-RU" sz="1700" dirty="0" err="1"/>
              <a:t>знаходиться</a:t>
            </a:r>
            <a:r>
              <a:rPr lang="ru-RU" sz="1700" dirty="0"/>
              <a:t> по одну сторону </a:t>
            </a:r>
            <a:r>
              <a:rPr lang="ru-RU" sz="1700" dirty="0" err="1"/>
              <a:t>від</a:t>
            </a:r>
            <a:r>
              <a:rPr lang="ru-RU" sz="1700" dirty="0"/>
              <a:t> будь-</a:t>
            </a:r>
            <a:r>
              <a:rPr lang="ru-RU" sz="1700" dirty="0" err="1"/>
              <a:t>якої</a:t>
            </a:r>
            <a:r>
              <a:rPr lang="ru-RU" sz="1700" dirty="0"/>
              <a:t> з </a:t>
            </a:r>
            <a:r>
              <a:rPr lang="ru-RU" sz="1700" dirty="0" err="1"/>
              <a:t>її</a:t>
            </a:r>
            <a:r>
              <a:rPr lang="ru-RU" sz="1700" dirty="0"/>
              <a:t> </a:t>
            </a:r>
            <a:r>
              <a:rPr lang="ru-RU" sz="1700" dirty="0" err="1"/>
              <a:t>сторін</a:t>
            </a:r>
            <a:r>
              <a:rPr lang="ru-RU" sz="17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47141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01189"/>
          </a:xfrm>
        </p:spPr>
        <p:txBody>
          <a:bodyPr/>
          <a:lstStyle/>
          <a:p>
            <a:r>
              <a:rPr lang="uk-UA" dirty="0" smtClean="0"/>
              <a:t>                     Паралелограм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23396" y="1837362"/>
            <a:ext cx="5117722" cy="4511922"/>
          </a:xfrm>
        </p:spPr>
        <p:txBody>
          <a:bodyPr>
            <a:normAutofit/>
          </a:bodyPr>
          <a:lstStyle/>
          <a:p>
            <a:r>
              <a:rPr lang="ru-RU" sz="1600" dirty="0" err="1"/>
              <a:t>Паралелограм</a:t>
            </a:r>
            <a:r>
              <a:rPr lang="ru-RU" sz="1600" dirty="0"/>
              <a:t> — </a:t>
            </a:r>
            <a:r>
              <a:rPr lang="ru-RU" sz="1600" dirty="0" err="1"/>
              <a:t>чотирикутник</a:t>
            </a:r>
            <a:r>
              <a:rPr lang="ru-RU" sz="1600" dirty="0"/>
              <a:t>, у </a:t>
            </a:r>
            <a:r>
              <a:rPr lang="ru-RU" sz="1600" dirty="0" err="1"/>
              <a:t>якого</a:t>
            </a:r>
            <a:r>
              <a:rPr lang="ru-RU" sz="1600" dirty="0"/>
              <a:t> </a:t>
            </a:r>
            <a:r>
              <a:rPr lang="ru-RU" sz="1600" dirty="0" err="1"/>
              <a:t>протилежні</a:t>
            </a:r>
            <a:r>
              <a:rPr lang="ru-RU" sz="1600" dirty="0"/>
              <a:t> </a:t>
            </a:r>
            <a:r>
              <a:rPr lang="ru-RU" sz="1600" dirty="0" err="1"/>
              <a:t>сторони</a:t>
            </a:r>
            <a:r>
              <a:rPr lang="ru-RU" sz="1600" dirty="0"/>
              <a:t> </a:t>
            </a:r>
            <a:r>
              <a:rPr lang="ru-RU" sz="1600" dirty="0" err="1"/>
              <a:t>паралельні</a:t>
            </a:r>
            <a:r>
              <a:rPr lang="ru-RU" sz="1600" dirty="0"/>
              <a:t>. У </a:t>
            </a:r>
            <a:r>
              <a:rPr lang="ru-RU" sz="1600" dirty="0" err="1"/>
              <a:t>паралелограмі</a:t>
            </a:r>
            <a:r>
              <a:rPr lang="ru-RU" sz="1600" dirty="0"/>
              <a:t> </a:t>
            </a:r>
            <a:r>
              <a:rPr lang="ru-RU" sz="1600" dirty="0" err="1"/>
              <a:t>протилежні</a:t>
            </a:r>
            <a:r>
              <a:rPr lang="ru-RU" sz="1600" dirty="0"/>
              <a:t> </a:t>
            </a:r>
            <a:r>
              <a:rPr lang="ru-RU" sz="1600" dirty="0" err="1"/>
              <a:t>сторони</a:t>
            </a:r>
            <a:r>
              <a:rPr lang="ru-RU" sz="1600" dirty="0"/>
              <a:t> </a:t>
            </a:r>
            <a:r>
              <a:rPr lang="ru-RU" sz="1600" dirty="0" err="1"/>
              <a:t>рівні</a:t>
            </a:r>
            <a:r>
              <a:rPr lang="ru-RU" sz="1600" dirty="0"/>
              <a:t> і сума </a:t>
            </a:r>
            <a:r>
              <a:rPr lang="ru-RU" sz="1600" dirty="0" err="1"/>
              <a:t>кутів</a:t>
            </a:r>
            <a:r>
              <a:rPr lang="ru-RU" sz="1600" dirty="0"/>
              <a:t>, </a:t>
            </a:r>
            <a:r>
              <a:rPr lang="ru-RU" sz="1600" dirty="0" err="1"/>
              <a:t>прилеглих</a:t>
            </a:r>
            <a:r>
              <a:rPr lang="ru-RU" sz="1600" dirty="0"/>
              <a:t> до </a:t>
            </a:r>
            <a:r>
              <a:rPr lang="ru-RU" sz="1600" dirty="0" err="1"/>
              <a:t>однієї</a:t>
            </a:r>
            <a:r>
              <a:rPr lang="ru-RU" sz="1600" dirty="0"/>
              <a:t> </a:t>
            </a:r>
            <a:r>
              <a:rPr lang="ru-RU" sz="1600" dirty="0" err="1"/>
              <a:t>сторони</a:t>
            </a:r>
            <a:r>
              <a:rPr lang="ru-RU" sz="1600" dirty="0"/>
              <a:t>, </a:t>
            </a:r>
            <a:r>
              <a:rPr lang="ru-RU" sz="1600" dirty="0" err="1"/>
              <a:t>дорівнює</a:t>
            </a:r>
            <a:r>
              <a:rPr lang="ru-RU" sz="1600" dirty="0"/>
              <a:t> 180°Діагоналі </a:t>
            </a:r>
            <a:r>
              <a:rPr lang="ru-RU" sz="1600" dirty="0" err="1"/>
              <a:t>паралелограма</a:t>
            </a:r>
            <a:r>
              <a:rPr lang="ru-RU" sz="1600" dirty="0"/>
              <a:t> </a:t>
            </a:r>
            <a:r>
              <a:rPr lang="ru-RU" sz="1600" dirty="0" err="1"/>
              <a:t>перетинаються</a:t>
            </a:r>
            <a:r>
              <a:rPr lang="ru-RU" sz="1600" dirty="0"/>
              <a:t> і точкою </a:t>
            </a:r>
            <a:r>
              <a:rPr lang="ru-RU" sz="1600" dirty="0" err="1"/>
              <a:t>перетину</a:t>
            </a:r>
            <a:r>
              <a:rPr lang="ru-RU" sz="1600" dirty="0"/>
              <a:t> </a:t>
            </a:r>
            <a:r>
              <a:rPr lang="ru-RU" sz="1600" dirty="0" err="1"/>
              <a:t>діляться</a:t>
            </a:r>
            <a:r>
              <a:rPr lang="ru-RU" sz="1600" dirty="0"/>
              <a:t> </a:t>
            </a:r>
            <a:r>
              <a:rPr lang="ru-RU" sz="1600" dirty="0" err="1"/>
              <a:t>навпіл</a:t>
            </a:r>
            <a:r>
              <a:rPr lang="ru-RU" sz="1600" dirty="0" smtClean="0"/>
              <a:t>.</a:t>
            </a:r>
            <a:endParaRPr lang="ru-RU" sz="1600" dirty="0"/>
          </a:p>
          <a:p>
            <a:r>
              <a:rPr lang="ru-RU" sz="1600" dirty="0" err="1"/>
              <a:t>Площа</a:t>
            </a:r>
            <a:r>
              <a:rPr lang="ru-RU" sz="1600" dirty="0"/>
              <a:t> </a:t>
            </a:r>
            <a:r>
              <a:rPr lang="ru-RU" sz="1600" dirty="0" err="1"/>
              <a:t>паралелограма</a:t>
            </a:r>
            <a:r>
              <a:rPr lang="ru-RU" sz="1600" dirty="0"/>
              <a:t> </a:t>
            </a:r>
            <a:r>
              <a:rPr lang="ru-RU" sz="1600" dirty="0" err="1"/>
              <a:t>дорівнює</a:t>
            </a:r>
            <a:r>
              <a:rPr lang="ru-RU" sz="1600" dirty="0" smtClean="0"/>
              <a:t>:</a:t>
            </a:r>
            <a:endParaRPr lang="ru-RU" sz="1600" dirty="0"/>
          </a:p>
          <a:p>
            <a:r>
              <a:rPr lang="ru-RU" sz="1600" dirty="0" smtClean="0"/>
              <a:t>1.Добутку </a:t>
            </a:r>
            <a:r>
              <a:rPr lang="ru-RU" sz="1600" dirty="0" err="1"/>
              <a:t>основи</a:t>
            </a:r>
            <a:r>
              <a:rPr lang="ru-RU" sz="1600" dirty="0"/>
              <a:t> на </a:t>
            </a:r>
            <a:r>
              <a:rPr lang="ru-RU" sz="1600" dirty="0" err="1"/>
              <a:t>висоту</a:t>
            </a:r>
            <a:r>
              <a:rPr lang="ru-RU" sz="1600" dirty="0"/>
              <a:t>:</a:t>
            </a:r>
          </a:p>
          <a:p>
            <a:r>
              <a:rPr lang="en-US" sz="1600" dirty="0"/>
              <a:t>S=</a:t>
            </a:r>
            <a:r>
              <a:rPr lang="en-US" sz="1600" dirty="0" err="1"/>
              <a:t>a⋅ha</a:t>
            </a:r>
            <a:endParaRPr lang="en-US" sz="1600" dirty="0"/>
          </a:p>
          <a:p>
            <a:r>
              <a:rPr lang="ru-RU" sz="1600" dirty="0" smtClean="0"/>
              <a:t>2.Добутку </a:t>
            </a:r>
            <a:r>
              <a:rPr lang="ru-RU" sz="1600" dirty="0" err="1"/>
              <a:t>сторін</a:t>
            </a:r>
            <a:r>
              <a:rPr lang="ru-RU" sz="1600" dirty="0"/>
              <a:t> на синус кута </a:t>
            </a:r>
            <a:r>
              <a:rPr lang="ru-RU" sz="1600" dirty="0" err="1"/>
              <a:t>між</a:t>
            </a:r>
            <a:r>
              <a:rPr lang="ru-RU" sz="1600" dirty="0"/>
              <a:t> ними:</a:t>
            </a:r>
          </a:p>
          <a:p>
            <a:r>
              <a:rPr lang="en-US" sz="1600" dirty="0"/>
              <a:t>S=</a:t>
            </a:r>
            <a:r>
              <a:rPr lang="en-US" sz="1600" dirty="0" err="1"/>
              <a:t>a⋅b⋅sin</a:t>
            </a:r>
            <a:r>
              <a:rPr lang="el-GR" sz="1600" dirty="0"/>
              <a:t>α</a:t>
            </a:r>
            <a:endParaRPr lang="ru-RU" sz="1600" dirty="0"/>
          </a:p>
        </p:txBody>
      </p:sp>
      <p:pic>
        <p:nvPicPr>
          <p:cNvPr id="8" name="Объект 7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5469" y="2614411"/>
            <a:ext cx="4611942" cy="257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64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6910" y="644276"/>
            <a:ext cx="9905998" cy="1478570"/>
          </a:xfrm>
        </p:spPr>
        <p:txBody>
          <a:bodyPr/>
          <a:lstStyle/>
          <a:p>
            <a:r>
              <a:rPr lang="uk-UA" dirty="0" smtClean="0"/>
              <a:t>                 Прямокутник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Прямокутник</a:t>
            </a:r>
            <a:r>
              <a:rPr lang="ru-RU" dirty="0"/>
              <a:t> — </a:t>
            </a:r>
            <a:r>
              <a:rPr lang="ru-RU" dirty="0" err="1"/>
              <a:t>паралелограм</a:t>
            </a:r>
            <a:r>
              <a:rPr lang="ru-RU" dirty="0"/>
              <a:t>, у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кути </a:t>
            </a:r>
            <a:r>
              <a:rPr lang="ru-RU" dirty="0" err="1"/>
              <a:t>прямі</a:t>
            </a:r>
            <a:r>
              <a:rPr lang="ru-RU" dirty="0"/>
              <a:t>. </a:t>
            </a:r>
            <a:r>
              <a:rPr lang="ru-RU" dirty="0" err="1"/>
              <a:t>Діагоналі</a:t>
            </a:r>
            <a:r>
              <a:rPr lang="ru-RU" dirty="0"/>
              <a:t> </a:t>
            </a:r>
            <a:r>
              <a:rPr lang="ru-RU" dirty="0" err="1"/>
              <a:t>прямокутника</a:t>
            </a:r>
            <a:r>
              <a:rPr lang="ru-RU" dirty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 і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властивості</a:t>
            </a:r>
            <a:r>
              <a:rPr lang="ru-RU" dirty="0" smtClean="0"/>
              <a:t> </a:t>
            </a:r>
            <a:r>
              <a:rPr lang="ru-RU" dirty="0" err="1" smtClean="0"/>
              <a:t>паралелограма</a:t>
            </a:r>
            <a:r>
              <a:rPr lang="ru-RU" dirty="0" smtClean="0"/>
              <a:t>. </a:t>
            </a:r>
            <a:r>
              <a:rPr lang="ru-RU" dirty="0" err="1"/>
              <a:t>Площа</a:t>
            </a:r>
            <a:r>
              <a:rPr lang="ru-RU" dirty="0"/>
              <a:t> </a:t>
            </a:r>
            <a:r>
              <a:rPr lang="ru-RU" dirty="0" err="1"/>
              <a:t>прямокутника</a:t>
            </a:r>
            <a:r>
              <a:rPr lang="ru-RU" dirty="0"/>
              <a:t> </a:t>
            </a:r>
            <a:r>
              <a:rPr lang="ru-RU" dirty="0" err="1"/>
              <a:t>дорівнює</a:t>
            </a:r>
            <a:r>
              <a:rPr lang="ru-RU" dirty="0"/>
              <a:t> </a:t>
            </a:r>
            <a:r>
              <a:rPr lang="ru-RU" dirty="0" err="1"/>
              <a:t>добутку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вимірів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/>
              <a:t>S=</a:t>
            </a:r>
            <a:r>
              <a:rPr lang="ru-RU" dirty="0" err="1"/>
              <a:t>a⋅b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79909" y="2404034"/>
            <a:ext cx="4167502" cy="219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19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   РОМБ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47472" y="2094288"/>
            <a:ext cx="4878389" cy="3541714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Ромб — </a:t>
            </a:r>
            <a:r>
              <a:rPr lang="ru-RU" dirty="0" err="1"/>
              <a:t>паралелограм</a:t>
            </a:r>
            <a:r>
              <a:rPr lang="ru-RU" dirty="0"/>
              <a:t>,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/>
              <a:t>. Ромб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паралелограма</a:t>
            </a:r>
            <a:r>
              <a:rPr lang="ru-RU" dirty="0"/>
              <a:t>. </a:t>
            </a:r>
            <a:r>
              <a:rPr lang="ru-RU" dirty="0" err="1"/>
              <a:t>Діагоналі</a:t>
            </a:r>
            <a:r>
              <a:rPr lang="ru-RU" dirty="0"/>
              <a:t> ромба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 і </a:t>
            </a:r>
            <a:r>
              <a:rPr lang="ru-RU" dirty="0" err="1"/>
              <a:t>ділять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кути </a:t>
            </a:r>
            <a:r>
              <a:rPr lang="ru-RU" dirty="0" err="1"/>
              <a:t>навпіл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en-US" dirty="0"/>
              <a:t>S=</a:t>
            </a:r>
            <a:r>
              <a:rPr lang="en-US" dirty="0" err="1"/>
              <a:t>a⋅ha</a:t>
            </a:r>
            <a:endParaRPr lang="en-US" dirty="0"/>
          </a:p>
          <a:p>
            <a:r>
              <a:rPr lang="en-US" dirty="0"/>
              <a:t>S=a2⋅sin</a:t>
            </a:r>
            <a:r>
              <a:rPr lang="el-GR" dirty="0"/>
              <a:t>α</a:t>
            </a:r>
          </a:p>
          <a:p>
            <a:r>
              <a:rPr lang="en-US" dirty="0"/>
              <a:t>S=12⋅d1⋅d2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97193" y="2249486"/>
            <a:ext cx="2161962" cy="3231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1168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6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                          КВАДРАТ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Квадрат — </a:t>
            </a:r>
            <a:r>
              <a:rPr lang="ru-RU" dirty="0" err="1"/>
              <a:t>прямокутник</a:t>
            </a:r>
            <a:r>
              <a:rPr lang="ru-RU" dirty="0"/>
              <a:t>,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сторони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 err="1"/>
              <a:t>Усі</a:t>
            </a:r>
            <a:r>
              <a:rPr lang="ru-RU" dirty="0"/>
              <a:t> кути квадрата </a:t>
            </a:r>
            <a:r>
              <a:rPr lang="ru-RU" dirty="0" err="1"/>
              <a:t>прямі</a:t>
            </a:r>
            <a:r>
              <a:rPr lang="ru-RU" dirty="0"/>
              <a:t>. </a:t>
            </a:r>
            <a:r>
              <a:rPr lang="ru-RU" dirty="0" err="1"/>
              <a:t>Діагоналі</a:t>
            </a:r>
            <a:r>
              <a:rPr lang="ru-RU" dirty="0"/>
              <a:t> квадрата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взаємно</a:t>
            </a:r>
            <a:r>
              <a:rPr lang="ru-RU" dirty="0"/>
              <a:t> </a:t>
            </a:r>
            <a:r>
              <a:rPr lang="ru-RU" dirty="0" err="1"/>
              <a:t>перпендикулярні</a:t>
            </a:r>
            <a:r>
              <a:rPr lang="ru-RU" dirty="0"/>
              <a:t>, точкою </a:t>
            </a:r>
            <a:r>
              <a:rPr lang="ru-RU" dirty="0" err="1"/>
              <a:t>перетину</a:t>
            </a:r>
            <a:r>
              <a:rPr lang="ru-RU" dirty="0"/>
              <a:t> </a:t>
            </a:r>
            <a:r>
              <a:rPr lang="ru-RU" dirty="0" err="1"/>
              <a:t>діляться</a:t>
            </a:r>
            <a:r>
              <a:rPr lang="ru-RU" dirty="0"/>
              <a:t> </a:t>
            </a:r>
            <a:r>
              <a:rPr lang="ru-RU" dirty="0" err="1"/>
              <a:t>навпіл</a:t>
            </a:r>
            <a:r>
              <a:rPr lang="ru-RU" dirty="0"/>
              <a:t> і </a:t>
            </a:r>
            <a:r>
              <a:rPr lang="ru-RU" dirty="0" err="1"/>
              <a:t>ділять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кути </a:t>
            </a:r>
            <a:r>
              <a:rPr lang="ru-RU" dirty="0" err="1"/>
              <a:t>навпіл</a:t>
            </a:r>
            <a:r>
              <a:rPr lang="ru-RU" dirty="0" smtClean="0"/>
              <a:t>.</a:t>
            </a:r>
            <a:endParaRPr lang="ru-RU" dirty="0"/>
          </a:p>
          <a:p>
            <a:r>
              <a:rPr lang="en-US" dirty="0"/>
              <a:t>S=a2</a:t>
            </a:r>
          </a:p>
          <a:p>
            <a:r>
              <a:rPr lang="en-US" dirty="0"/>
              <a:t>S=d22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403016" y="2249486"/>
            <a:ext cx="3056610" cy="3056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002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08006"/>
          </a:xfrm>
        </p:spPr>
        <p:txBody>
          <a:bodyPr/>
          <a:lstStyle/>
          <a:p>
            <a:r>
              <a:rPr lang="uk-UA" dirty="0" smtClean="0"/>
              <a:t>                          ТРАПЕЦІЯ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11740" y="1489633"/>
            <a:ext cx="5182672" cy="4138435"/>
          </a:xfrm>
        </p:spPr>
        <p:txBody>
          <a:bodyPr>
            <a:noAutofit/>
          </a:bodyPr>
          <a:lstStyle/>
          <a:p>
            <a:r>
              <a:rPr lang="ru-RU" sz="1400" dirty="0" err="1"/>
              <a:t>Трапецією</a:t>
            </a:r>
            <a:r>
              <a:rPr lang="ru-RU" sz="1400" dirty="0"/>
              <a:t>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чотирикутник</a:t>
            </a:r>
            <a:r>
              <a:rPr lang="ru-RU" sz="1400" dirty="0"/>
              <a:t>,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протилежні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 </a:t>
            </a:r>
            <a:r>
              <a:rPr lang="ru-RU" sz="1400" dirty="0" err="1"/>
              <a:t>якого</a:t>
            </a:r>
            <a:r>
              <a:rPr lang="ru-RU" sz="1400" dirty="0"/>
              <a:t> </a:t>
            </a:r>
            <a:r>
              <a:rPr lang="ru-RU" sz="1400" dirty="0" err="1"/>
              <a:t>паралельні</a:t>
            </a:r>
            <a:r>
              <a:rPr lang="ru-RU" sz="1400" dirty="0"/>
              <a:t>, а </a:t>
            </a:r>
            <a:r>
              <a:rPr lang="ru-RU" sz="1400" dirty="0" err="1"/>
              <a:t>дві</a:t>
            </a:r>
            <a:r>
              <a:rPr lang="ru-RU" sz="1400" dirty="0"/>
              <a:t> </a:t>
            </a:r>
            <a:r>
              <a:rPr lang="ru-RU" sz="1400" dirty="0" err="1"/>
              <a:t>другі</a:t>
            </a:r>
            <a:r>
              <a:rPr lang="ru-RU" sz="1400" dirty="0"/>
              <a:t> не </a:t>
            </a:r>
            <a:r>
              <a:rPr lang="ru-RU" sz="1400" dirty="0" err="1"/>
              <a:t>паралельні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Паралельні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</a:t>
            </a:r>
            <a:r>
              <a:rPr lang="ru-RU" sz="1400" dirty="0" err="1"/>
              <a:t>називаються</a:t>
            </a:r>
            <a:r>
              <a:rPr lang="ru-RU" sz="1400" dirty="0"/>
              <a:t> основами. </a:t>
            </a:r>
            <a:r>
              <a:rPr lang="ru-RU" sz="1400" dirty="0" err="1"/>
              <a:t>Непаралельні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</a:t>
            </a:r>
            <a:r>
              <a:rPr lang="ru-RU" sz="1400" dirty="0" err="1"/>
              <a:t>називаються</a:t>
            </a:r>
            <a:r>
              <a:rPr lang="ru-RU" sz="1400" dirty="0"/>
              <a:t> </a:t>
            </a:r>
            <a:r>
              <a:rPr lang="ru-RU" sz="1400" dirty="0" err="1"/>
              <a:t>бічними</a:t>
            </a:r>
            <a:r>
              <a:rPr lang="ru-RU" sz="1400" dirty="0"/>
              <a:t> сторонами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Висотою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віддаль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основами. </a:t>
            </a:r>
            <a:r>
              <a:rPr lang="ru-RU" sz="1400" dirty="0" err="1"/>
              <a:t>Відрізок</a:t>
            </a:r>
            <a:r>
              <a:rPr lang="ru-RU" sz="1400" dirty="0"/>
              <a:t>, </a:t>
            </a:r>
            <a:r>
              <a:rPr lang="ru-RU" sz="1400" dirty="0" err="1"/>
              <a:t>який</a:t>
            </a:r>
            <a:r>
              <a:rPr lang="ru-RU" sz="1400" dirty="0"/>
              <a:t> </a:t>
            </a:r>
            <a:r>
              <a:rPr lang="ru-RU" sz="1400" dirty="0" err="1"/>
              <a:t>сполучає</a:t>
            </a:r>
            <a:r>
              <a:rPr lang="ru-RU" sz="1400" dirty="0"/>
              <a:t> </a:t>
            </a:r>
            <a:r>
              <a:rPr lang="ru-RU" sz="1400" dirty="0" err="1"/>
              <a:t>середини</a:t>
            </a:r>
            <a:r>
              <a:rPr lang="ru-RU" sz="1400" dirty="0"/>
              <a:t> </a:t>
            </a:r>
            <a:r>
              <a:rPr lang="ru-RU" sz="1400" dirty="0" err="1"/>
              <a:t>бічних</a:t>
            </a:r>
            <a:r>
              <a:rPr lang="ru-RU" sz="1400" dirty="0"/>
              <a:t> </a:t>
            </a:r>
            <a:r>
              <a:rPr lang="ru-RU" sz="1400" dirty="0" err="1"/>
              <a:t>сторін</a:t>
            </a:r>
            <a:r>
              <a:rPr lang="ru-RU" sz="1400" dirty="0"/>
              <a:t>,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середньою</a:t>
            </a:r>
            <a:r>
              <a:rPr lang="ru-RU" sz="1400" dirty="0"/>
              <a:t> </a:t>
            </a:r>
            <a:r>
              <a:rPr lang="ru-RU" sz="1400" dirty="0" err="1"/>
              <a:t>лінією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 smtClean="0"/>
              <a:t>.</a:t>
            </a:r>
            <a:endParaRPr lang="ru-RU" sz="1400" dirty="0"/>
          </a:p>
          <a:p>
            <a:r>
              <a:rPr lang="ru-RU" sz="1400" dirty="0" err="1"/>
              <a:t>Середня</a:t>
            </a:r>
            <a:r>
              <a:rPr lang="ru-RU" sz="1400" dirty="0"/>
              <a:t> </a:t>
            </a:r>
            <a:r>
              <a:rPr lang="ru-RU" sz="1400" dirty="0" err="1"/>
              <a:t>лінія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</a:t>
            </a:r>
            <a:r>
              <a:rPr lang="ru-RU" sz="1400" dirty="0" err="1"/>
              <a:t>дорівнює</a:t>
            </a:r>
            <a:r>
              <a:rPr lang="ru-RU" sz="1400" dirty="0"/>
              <a:t> </a:t>
            </a:r>
            <a:r>
              <a:rPr lang="ru-RU" sz="1400" dirty="0" err="1"/>
              <a:t>півсумі</a:t>
            </a:r>
            <a:r>
              <a:rPr lang="ru-RU" sz="1400" dirty="0"/>
              <a:t> основ і </a:t>
            </a:r>
            <a:r>
              <a:rPr lang="ru-RU" sz="1400" dirty="0" err="1"/>
              <a:t>паралельна</a:t>
            </a:r>
            <a:r>
              <a:rPr lang="ru-RU" sz="1400" dirty="0"/>
              <a:t> ним. </a:t>
            </a:r>
            <a:r>
              <a:rPr lang="ru-RU" sz="1400" dirty="0" err="1"/>
              <a:t>Трапеція</a:t>
            </a:r>
            <a:r>
              <a:rPr lang="ru-RU" sz="1400" dirty="0"/>
              <a:t>, у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бічні</a:t>
            </a:r>
            <a:r>
              <a:rPr lang="ru-RU" sz="1400" dirty="0"/>
              <a:t> </a:t>
            </a:r>
            <a:r>
              <a:rPr lang="ru-RU" sz="1400" dirty="0" err="1"/>
              <a:t>сторони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собою,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рівнобічною</a:t>
            </a:r>
            <a:r>
              <a:rPr lang="ru-RU" sz="1400" dirty="0"/>
              <a:t>. У </a:t>
            </a:r>
            <a:r>
              <a:rPr lang="ru-RU" sz="1400" dirty="0" err="1"/>
              <a:t>рівнобічної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кути при </a:t>
            </a:r>
            <a:r>
              <a:rPr lang="ru-RU" sz="1400" dirty="0" err="1"/>
              <a:t>основі</a:t>
            </a:r>
            <a:r>
              <a:rPr lang="ru-RU" sz="1400" dirty="0"/>
              <a:t> </a:t>
            </a:r>
            <a:r>
              <a:rPr lang="ru-RU" sz="1400" dirty="0" err="1"/>
              <a:t>рівні</a:t>
            </a:r>
            <a:r>
              <a:rPr lang="ru-RU" sz="1400" dirty="0"/>
              <a:t> </a:t>
            </a:r>
            <a:r>
              <a:rPr lang="ru-RU" sz="1400" dirty="0" err="1"/>
              <a:t>між</a:t>
            </a:r>
            <a:r>
              <a:rPr lang="ru-RU" sz="1400" dirty="0"/>
              <a:t> собою. </a:t>
            </a:r>
            <a:r>
              <a:rPr lang="ru-RU" sz="1400" dirty="0" err="1"/>
              <a:t>Трапеція</a:t>
            </a:r>
            <a:r>
              <a:rPr lang="ru-RU" sz="1400" dirty="0"/>
              <a:t>, у </a:t>
            </a:r>
            <a:r>
              <a:rPr lang="ru-RU" sz="1400" dirty="0" err="1"/>
              <a:t>якої</a:t>
            </a:r>
            <a:r>
              <a:rPr lang="ru-RU" sz="1400" dirty="0"/>
              <a:t> </a:t>
            </a:r>
            <a:r>
              <a:rPr lang="ru-RU" sz="1400" dirty="0" err="1"/>
              <a:t>хоч</a:t>
            </a:r>
            <a:r>
              <a:rPr lang="ru-RU" sz="1400" dirty="0"/>
              <a:t> би один кут </a:t>
            </a:r>
            <a:r>
              <a:rPr lang="ru-RU" sz="1400" dirty="0" err="1"/>
              <a:t>прямий</a:t>
            </a:r>
            <a:r>
              <a:rPr lang="ru-RU" sz="1400" dirty="0"/>
              <a:t>, </a:t>
            </a:r>
            <a:r>
              <a:rPr lang="ru-RU" sz="1400" dirty="0" err="1"/>
              <a:t>називається</a:t>
            </a:r>
            <a:r>
              <a:rPr lang="ru-RU" sz="1400" dirty="0"/>
              <a:t> </a:t>
            </a:r>
            <a:r>
              <a:rPr lang="ru-RU" sz="1400" dirty="0" err="1"/>
              <a:t>прямокутною</a:t>
            </a:r>
            <a:r>
              <a:rPr lang="ru-RU" sz="1400" dirty="0"/>
              <a:t> </a:t>
            </a:r>
            <a:r>
              <a:rPr lang="ru-RU" sz="1400" dirty="0" err="1"/>
              <a:t>трапецією</a:t>
            </a:r>
            <a:r>
              <a:rPr lang="ru-RU" sz="1400" dirty="0"/>
              <a:t>. </a:t>
            </a:r>
            <a:r>
              <a:rPr lang="ru-RU" sz="1400" dirty="0" err="1"/>
              <a:t>Площа</a:t>
            </a:r>
            <a:r>
              <a:rPr lang="ru-RU" sz="1400" dirty="0"/>
              <a:t> </a:t>
            </a:r>
            <a:r>
              <a:rPr lang="ru-RU" sz="1400" dirty="0" err="1"/>
              <a:t>трапеції</a:t>
            </a:r>
            <a:r>
              <a:rPr lang="ru-RU" sz="1400" dirty="0"/>
              <a:t> </a:t>
            </a:r>
            <a:r>
              <a:rPr lang="ru-RU" sz="1400" dirty="0" err="1"/>
              <a:t>дорівнює</a:t>
            </a:r>
            <a:r>
              <a:rPr lang="ru-RU" sz="1400" dirty="0"/>
              <a:t> </a:t>
            </a:r>
            <a:r>
              <a:rPr lang="ru-RU" sz="1400" dirty="0" err="1"/>
              <a:t>добутку</a:t>
            </a:r>
            <a:r>
              <a:rPr lang="ru-RU" sz="1400" dirty="0"/>
              <a:t> </a:t>
            </a:r>
            <a:r>
              <a:rPr lang="ru-RU" sz="1400" dirty="0" err="1"/>
              <a:t>півсуми</a:t>
            </a:r>
            <a:r>
              <a:rPr lang="ru-RU" sz="1400" dirty="0"/>
              <a:t> основ на </a:t>
            </a:r>
            <a:r>
              <a:rPr lang="ru-RU" sz="1400" dirty="0" err="1" smtClean="0"/>
              <a:t>висоту</a:t>
            </a:r>
            <a:r>
              <a:rPr lang="ru-RU" sz="1400" dirty="0" smtClean="0"/>
              <a:t>: </a:t>
            </a:r>
          </a:p>
          <a:p>
            <a:r>
              <a:rPr lang="en-US" sz="1400" dirty="0" smtClean="0"/>
              <a:t>S</a:t>
            </a:r>
            <a:r>
              <a:rPr lang="en-US" sz="1400" dirty="0"/>
              <a:t>=(</a:t>
            </a:r>
            <a:r>
              <a:rPr lang="en-US" sz="1400" dirty="0" err="1" smtClean="0"/>
              <a:t>a+b</a:t>
            </a:r>
            <a:r>
              <a:rPr lang="en-US" sz="1400" dirty="0" smtClean="0"/>
              <a:t>)h2</a:t>
            </a:r>
            <a:endParaRPr lang="ru-RU" sz="1400" dirty="0"/>
          </a:p>
          <a:p>
            <a:r>
              <a:rPr lang="en-US" sz="1400" dirty="0"/>
              <a:t>S=</a:t>
            </a:r>
            <a:r>
              <a:rPr lang="en-US" sz="1400" dirty="0" err="1"/>
              <a:t>l⋅h</a:t>
            </a:r>
            <a:r>
              <a:rPr lang="en-US" sz="1400" dirty="0" smtClean="0"/>
              <a:t>,</a:t>
            </a:r>
            <a:endParaRPr lang="ru-RU" sz="1400" dirty="0"/>
          </a:p>
          <a:p>
            <a:r>
              <a:rPr lang="en-US" sz="1400" dirty="0"/>
              <a:t>l=a+b2</a:t>
            </a:r>
            <a:endParaRPr lang="ru-RU" sz="1400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95435" y="2434108"/>
            <a:ext cx="4551976" cy="2537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5291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1410" y="397700"/>
            <a:ext cx="9906000" cy="1477961"/>
          </a:xfrm>
        </p:spPr>
        <p:txBody>
          <a:bodyPr/>
          <a:lstStyle/>
          <a:p>
            <a:r>
              <a:rPr lang="uk-UA" dirty="0" smtClean="0"/>
              <a:t>           вписані чотирикутники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811369" y="479784"/>
            <a:ext cx="381508" cy="278683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36781" y="1875661"/>
            <a:ext cx="5110227" cy="4151652"/>
          </a:xfrm>
        </p:spPr>
        <p:txBody>
          <a:bodyPr>
            <a:noAutofit/>
          </a:bodyPr>
          <a:lstStyle/>
          <a:p>
            <a:r>
              <a:rPr lang="ru-RU" sz="1800" dirty="0"/>
              <a:t> </a:t>
            </a:r>
            <a:r>
              <a:rPr lang="ru-RU" sz="2000" dirty="0" err="1"/>
              <a:t>Нав­коло</a:t>
            </a:r>
            <a:r>
              <a:rPr lang="ru-RU" sz="2000" dirty="0"/>
              <a:t> </a:t>
            </a:r>
            <a:r>
              <a:rPr lang="ru-RU" sz="2000" dirty="0" err="1"/>
              <a:t>чотирикутника</a:t>
            </a:r>
            <a:r>
              <a:rPr lang="ru-RU" sz="2000" dirty="0"/>
              <a:t>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описати</a:t>
            </a:r>
            <a:r>
              <a:rPr lang="ru-RU" sz="2000" dirty="0"/>
              <a:t> коло </a:t>
            </a:r>
            <a:r>
              <a:rPr lang="ru-RU" sz="2000" dirty="0" err="1"/>
              <a:t>тоді</a:t>
            </a:r>
            <a:r>
              <a:rPr lang="ru-RU" sz="2000" dirty="0"/>
              <a:t> й </a:t>
            </a:r>
            <a:r>
              <a:rPr lang="ru-RU" sz="2000" dirty="0" err="1"/>
              <a:t>тільки</a:t>
            </a:r>
            <a:r>
              <a:rPr lang="ru-RU" sz="2000" dirty="0"/>
              <a:t> </a:t>
            </a:r>
            <a:r>
              <a:rPr lang="ru-RU" sz="2000" dirty="0" err="1"/>
              <a:t>тоді</a:t>
            </a:r>
            <a:r>
              <a:rPr lang="ru-RU" sz="2000" dirty="0"/>
              <a:t>, коли сума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протилежних</a:t>
            </a:r>
            <a:r>
              <a:rPr lang="ru-RU" sz="2000" dirty="0"/>
              <a:t> </a:t>
            </a:r>
            <a:r>
              <a:rPr lang="ru-RU" sz="2000" dirty="0" err="1"/>
              <a:t>кутів</a:t>
            </a:r>
            <a:r>
              <a:rPr lang="ru-RU" sz="2000" dirty="0"/>
              <a:t> </a:t>
            </a:r>
            <a:r>
              <a:rPr lang="ru-RU" sz="2000" dirty="0" err="1" smtClean="0"/>
              <a:t>дорівнює</a:t>
            </a:r>
            <a:r>
              <a:rPr lang="ru-RU" sz="2000" dirty="0" smtClean="0"/>
              <a:t> 180 </a:t>
            </a:r>
            <a:r>
              <a:rPr lang="ru-RU" sz="2000" dirty="0" err="1" smtClean="0"/>
              <a:t>градусів</a:t>
            </a:r>
            <a:r>
              <a:rPr lang="ru-RU" sz="2000" dirty="0" smtClean="0"/>
              <a:t>.</a:t>
            </a:r>
          </a:p>
          <a:p>
            <a:r>
              <a:rPr lang="ru-RU" sz="2000" dirty="0"/>
              <a:t> </a:t>
            </a:r>
            <a:r>
              <a:rPr lang="ru-RU" sz="2000" dirty="0" err="1"/>
              <a:t>Із</a:t>
            </a:r>
            <a:r>
              <a:rPr lang="ru-RU" sz="2000" dirty="0"/>
              <a:t> </a:t>
            </a:r>
            <a:r>
              <a:rPr lang="ru-RU" sz="2000" dirty="0" err="1"/>
              <a:t>цього</a:t>
            </a:r>
            <a:r>
              <a:rPr lang="ru-RU" sz="2000" dirty="0"/>
              <a:t> </a:t>
            </a:r>
            <a:r>
              <a:rPr lang="ru-RU" sz="2000" dirty="0" err="1"/>
              <a:t>випливає</a:t>
            </a:r>
            <a:r>
              <a:rPr lang="ru-RU" sz="2000" dirty="0"/>
              <a:t>, </a:t>
            </a:r>
            <a:r>
              <a:rPr lang="ru-RU" sz="2000" dirty="0" err="1"/>
              <a:t>що</a:t>
            </a:r>
            <a:r>
              <a:rPr lang="ru-RU" sz="2000" dirty="0"/>
              <a:t> коло </a:t>
            </a:r>
            <a:r>
              <a:rPr lang="ru-RU" sz="2000" dirty="0" err="1"/>
              <a:t>можна</a:t>
            </a:r>
            <a:r>
              <a:rPr lang="ru-RU" sz="2000" dirty="0"/>
              <a:t> </a:t>
            </a:r>
            <a:r>
              <a:rPr lang="ru-RU" sz="2000" dirty="0" err="1"/>
              <a:t>описати</a:t>
            </a:r>
            <a:r>
              <a:rPr lang="ru-RU" sz="2000" dirty="0"/>
              <a:t> </a:t>
            </a:r>
            <a:r>
              <a:rPr lang="ru-RU" sz="2000" dirty="0" err="1"/>
              <a:t>навколо</a:t>
            </a:r>
            <a:r>
              <a:rPr lang="ru-RU" sz="2000" dirty="0"/>
              <a:t> </a:t>
            </a:r>
            <a:r>
              <a:rPr lang="ru-RU" sz="2000" dirty="0" err="1"/>
              <a:t>прямокутника</a:t>
            </a:r>
            <a:r>
              <a:rPr lang="ru-RU" sz="2000" dirty="0"/>
              <a:t> </a:t>
            </a:r>
            <a:r>
              <a:rPr lang="ru-RU" sz="2000" dirty="0" err="1" smtClean="0"/>
              <a:t>зокрема</a:t>
            </a:r>
            <a:r>
              <a:rPr lang="ru-RU" sz="2000" dirty="0" smtClean="0"/>
              <a:t> квадрата, </a:t>
            </a:r>
            <a:r>
              <a:rPr lang="ru-RU" sz="2000" dirty="0" err="1"/>
              <a:t>його</a:t>
            </a:r>
            <a:r>
              <a:rPr lang="ru-RU" sz="2000" dirty="0"/>
              <a:t> центром буде точка </a:t>
            </a:r>
            <a:r>
              <a:rPr lang="ru-RU" sz="2000" dirty="0" err="1"/>
              <a:t>перетину</a:t>
            </a:r>
            <a:r>
              <a:rPr lang="ru-RU" sz="2000" dirty="0"/>
              <a:t> </a:t>
            </a:r>
            <a:r>
              <a:rPr lang="ru-RU" sz="2000" dirty="0" err="1"/>
              <a:t>його</a:t>
            </a:r>
            <a:r>
              <a:rPr lang="ru-RU" sz="2000" dirty="0"/>
              <a:t> </a:t>
            </a:r>
            <a:r>
              <a:rPr lang="ru-RU" sz="2000" dirty="0" err="1"/>
              <a:t>діагоналей</a:t>
            </a:r>
            <a:r>
              <a:rPr lang="ru-RU" sz="2000" dirty="0"/>
              <a:t>. </a:t>
            </a:r>
            <a:r>
              <a:rPr lang="ru-RU" sz="2000" dirty="0" err="1"/>
              <a:t>Радіус</a:t>
            </a:r>
            <a:r>
              <a:rPr lang="ru-RU" sz="2000" dirty="0"/>
              <a:t> — половина </a:t>
            </a:r>
            <a:r>
              <a:rPr lang="ru-RU" sz="2000" dirty="0" err="1"/>
              <a:t>діагоналі</a:t>
            </a:r>
            <a:r>
              <a:rPr lang="ru-RU" sz="2000" dirty="0"/>
              <a:t>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-811369" y="1609860"/>
            <a:ext cx="280672" cy="152824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6880180" y="1875661"/>
            <a:ext cx="1959489" cy="195948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9370" y="4575213"/>
            <a:ext cx="2641110" cy="102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617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3764</TotalTime>
  <Words>763</Words>
  <Application>Microsoft Office PowerPoint</Application>
  <PresentationFormat>Широкоэкранный</PresentationFormat>
  <Paragraphs>54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Tw Cen MT</vt:lpstr>
      <vt:lpstr>Контур</vt:lpstr>
      <vt:lpstr>Чотирикунтники та їхні  властивості</vt:lpstr>
      <vt:lpstr>             Що таке чотирикутник</vt:lpstr>
      <vt:lpstr>      Якими бувають чотирикутники</vt:lpstr>
      <vt:lpstr>                     Паралелограм </vt:lpstr>
      <vt:lpstr>                 Прямокутник</vt:lpstr>
      <vt:lpstr>                              РОМБ</vt:lpstr>
      <vt:lpstr>                           КВАДРАТ</vt:lpstr>
      <vt:lpstr>                          ТРАПЕЦІЯ</vt:lpstr>
      <vt:lpstr>           вписані чотирикутники</vt:lpstr>
      <vt:lpstr>             вписані чотирикутники 2</vt:lpstr>
      <vt:lpstr>          Описані чотирикутники</vt:lpstr>
      <vt:lpstr>          Описані чотирикутники 2</vt:lpstr>
      <vt:lpstr>                      Дякую за увагу!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Чотирикунтники та їхні  властивості</dc:title>
  <dc:creator>Назар Філіппов</dc:creator>
  <cp:lastModifiedBy>Назар Філіппов</cp:lastModifiedBy>
  <cp:revision>20</cp:revision>
  <dcterms:created xsi:type="dcterms:W3CDTF">2018-10-01T13:40:00Z</dcterms:created>
  <dcterms:modified xsi:type="dcterms:W3CDTF">2018-10-04T04:25:30Z</dcterms:modified>
</cp:coreProperties>
</file>