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3" r:id="rId3"/>
    <p:sldId id="291" r:id="rId4"/>
    <p:sldId id="290" r:id="rId5"/>
  </p:sldIdLst>
  <p:sldSz cx="9144000" cy="5143500" type="screen16x9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00CC"/>
    <a:srgbClr val="004E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190" autoAdjust="0"/>
  </p:normalViewPr>
  <p:slideViewPr>
    <p:cSldViewPr>
      <p:cViewPr varScale="1">
        <p:scale>
          <a:sx n="92" d="100"/>
          <a:sy n="92" d="100"/>
        </p:scale>
        <p:origin x="75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34941-F723-4988-AEE6-AAB6F3931BA2}" type="datetimeFigureOut">
              <a:rPr lang="uk-UA" smtClean="0"/>
              <a:t>23.04.2019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0F58D-DF6F-4200-AC61-D50DCC53A32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2817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34941-F723-4988-AEE6-AAB6F3931BA2}" type="datetimeFigureOut">
              <a:rPr lang="uk-UA" smtClean="0"/>
              <a:t>23.04.2019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0F58D-DF6F-4200-AC61-D50DCC53A32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82919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34941-F723-4988-AEE6-AAB6F3931BA2}" type="datetimeFigureOut">
              <a:rPr lang="uk-UA" smtClean="0"/>
              <a:t>23.04.2019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0F58D-DF6F-4200-AC61-D50DCC53A32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91313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34941-F723-4988-AEE6-AAB6F3931BA2}" type="datetimeFigureOut">
              <a:rPr lang="uk-UA" smtClean="0"/>
              <a:t>23.04.2019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0F58D-DF6F-4200-AC61-D50DCC53A32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17786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  <a:effectLst>
            <a:softEdge rad="723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rgbClr val="0070C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 b="1" cap="none" spc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34941-F723-4988-AEE6-AAB6F3931BA2}" type="datetimeFigureOut">
              <a:rPr lang="uk-UA" smtClean="0"/>
              <a:t>23.04.2019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0F58D-DF6F-4200-AC61-D50DCC53A32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89375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34941-F723-4988-AEE6-AAB6F3931BA2}" type="datetimeFigureOut">
              <a:rPr lang="uk-UA" smtClean="0"/>
              <a:t>23.04.2019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0F58D-DF6F-4200-AC61-D50DCC53A32F}" type="slidenum">
              <a:rPr lang="uk-UA" smtClean="0"/>
              <a:t>‹#›</a:t>
            </a:fld>
            <a:endParaRPr lang="uk-UA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-12700"/>
            <a:ext cx="9169400" cy="51704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52764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34941-F723-4988-AEE6-AAB6F3931BA2}" type="datetimeFigureOut">
              <a:rPr lang="uk-UA" smtClean="0"/>
              <a:t>23.04.2019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0F58D-DF6F-4200-AC61-D50DCC53A32F}" type="slidenum">
              <a:rPr lang="uk-UA" smtClean="0"/>
              <a:t>‹#›</a:t>
            </a:fld>
            <a:endParaRPr lang="uk-UA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-12700"/>
            <a:ext cx="9169400" cy="51704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47646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34941-F723-4988-AEE6-AAB6F3931BA2}" type="datetimeFigureOut">
              <a:rPr lang="uk-UA" smtClean="0"/>
              <a:t>23.04.2019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0F58D-DF6F-4200-AC61-D50DCC53A32F}" type="slidenum">
              <a:rPr lang="uk-UA" smtClean="0"/>
              <a:t>‹#›</a:t>
            </a:fld>
            <a:endParaRPr lang="uk-UA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-12700"/>
            <a:ext cx="9169400" cy="51704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68600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34941-F723-4988-AEE6-AAB6F3931BA2}" type="datetimeFigureOut">
              <a:rPr lang="uk-UA" smtClean="0"/>
              <a:t>23.04.2019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0F58D-DF6F-4200-AC61-D50DCC53A32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21833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-12700"/>
            <a:ext cx="9169400" cy="51704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spc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34941-F723-4988-AEE6-AAB6F3931BA2}" type="datetimeFigureOut">
              <a:rPr lang="uk-UA" smtClean="0"/>
              <a:t>23.04.2019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0F58D-DF6F-4200-AC61-D50DCC53A32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039527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34941-F723-4988-AEE6-AAB6F3931BA2}" type="datetimeFigureOut">
              <a:rPr lang="uk-UA" smtClean="0"/>
              <a:t>23.04.2019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0F58D-DF6F-4200-AC61-D50DCC53A32F}" type="slidenum">
              <a:rPr lang="uk-UA" smtClean="0"/>
              <a:t>‹#›</a:t>
            </a:fld>
            <a:endParaRPr lang="uk-UA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-12700"/>
            <a:ext cx="9169400" cy="51704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14991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34941-F723-4988-AEE6-AAB6F3931BA2}" type="datetimeFigureOut">
              <a:rPr lang="uk-UA" smtClean="0"/>
              <a:t>23.04.2019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0F58D-DF6F-4200-AC61-D50DCC53A32F}" type="slidenum">
              <a:rPr lang="uk-UA" smtClean="0"/>
              <a:t>‹#›</a:t>
            </a:fld>
            <a:endParaRPr lang="uk-UA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-12700"/>
            <a:ext cx="9169400" cy="51704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8878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34941-F723-4988-AEE6-AAB6F3931BA2}" type="datetimeFigureOut">
              <a:rPr lang="uk-UA" smtClean="0"/>
              <a:t>23.04.2019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0F58D-DF6F-4200-AC61-D50DCC53A32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1907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13" Type="http://schemas.openxmlformats.org/officeDocument/2006/relationships/image" Target="../media/image14.png"/><Relationship Id="rId3" Type="http://schemas.openxmlformats.org/officeDocument/2006/relationships/image" Target="../media/image4.emf"/><Relationship Id="rId7" Type="http://schemas.openxmlformats.org/officeDocument/2006/relationships/image" Target="../media/image8.emf"/><Relationship Id="rId12" Type="http://schemas.openxmlformats.org/officeDocument/2006/relationships/image" Target="../media/image13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emf"/><Relationship Id="rId11" Type="http://schemas.openxmlformats.org/officeDocument/2006/relationships/image" Target="../media/image12.png"/><Relationship Id="rId5" Type="http://schemas.openxmlformats.org/officeDocument/2006/relationships/image" Target="../media/image6.emf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emf"/><Relationship Id="rId9" Type="http://schemas.openxmlformats.org/officeDocument/2006/relationships/image" Target="../media/image10.emf"/><Relationship Id="rId1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419622"/>
            <a:ext cx="7772400" cy="1102519"/>
          </a:xfrm>
        </p:spPr>
        <p:txBody>
          <a:bodyPr>
            <a:noAutofit/>
          </a:bodyPr>
          <a:lstStyle/>
          <a:p>
            <a:r>
              <a:rPr lang="uk-UA" sz="54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Площа трапеції</a:t>
            </a:r>
            <a:r>
              <a:rPr lang="uk-UA" sz="36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uk-UA" sz="36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uk-UA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2787774"/>
            <a:ext cx="2321745" cy="2115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41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Формули площ</a:t>
            </a:r>
            <a:endParaRPr lang="ru-RU" b="1" i="1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773373"/>
            <a:ext cx="1267667" cy="8604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Стрелка вправо 4"/>
          <p:cNvSpPr/>
          <p:nvPr/>
        </p:nvSpPr>
        <p:spPr>
          <a:xfrm>
            <a:off x="2195736" y="1203598"/>
            <a:ext cx="50405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326" y="1756634"/>
            <a:ext cx="1184901" cy="76367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825" y="2673326"/>
            <a:ext cx="1023787" cy="870651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148" y="3728074"/>
            <a:ext cx="1288311" cy="720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030267"/>
            <a:ext cx="1234058" cy="7263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Рисунок 10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7105" y="1932862"/>
            <a:ext cx="1223378" cy="71499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Рисунок 11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3980" y="2758002"/>
            <a:ext cx="840110" cy="78961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Рисунок 12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6532" y="3646923"/>
            <a:ext cx="1343397" cy="791647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Стрелка вправо 14"/>
          <p:cNvSpPr/>
          <p:nvPr/>
        </p:nvSpPr>
        <p:spPr>
          <a:xfrm>
            <a:off x="2206116" y="3049635"/>
            <a:ext cx="50405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2195736" y="2250793"/>
            <a:ext cx="50405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6444208" y="3996318"/>
            <a:ext cx="50405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6444208" y="3000650"/>
            <a:ext cx="50405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6444208" y="2178785"/>
            <a:ext cx="50405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>
            <a:off x="6444208" y="1216407"/>
            <a:ext cx="50405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2249627" y="4087696"/>
            <a:ext cx="50405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Прямоугольник 22"/>
              <p:cNvSpPr/>
              <p:nvPr/>
            </p:nvSpPr>
            <p:spPr>
              <a:xfrm>
                <a:off x="2962554" y="1007851"/>
                <a:ext cx="1425390" cy="52693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S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</a:t>
                </a:r>
                <a:r>
                  <a:rPr lang="en-US" sz="20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000" i="1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a</a:t>
                </a:r>
                <a:r>
                  <a:rPr lang="en-US" sz="20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</a:t>
                </a:r>
                <a:r>
                  <a:rPr lang="en-US" sz="20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000" i="1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h</a:t>
                </a:r>
                <a:r>
                  <a:rPr lang="en-US" sz="2000" baseline="-250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a</a:t>
                </a:r>
                <a:endParaRPr lang="ru-RU" sz="2000" dirty="0"/>
              </a:p>
            </p:txBody>
          </p:sp>
        </mc:Choice>
        <mc:Fallback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2554" y="1007851"/>
                <a:ext cx="1425390" cy="526939"/>
              </a:xfrm>
              <a:prstGeom prst="rect">
                <a:avLst/>
              </a:prstGeom>
              <a:blipFill>
                <a:blip r:embed="rId10"/>
                <a:stretch>
                  <a:fillRect l="-4701" b="-68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Прямоугольник 23"/>
              <p:cNvSpPr/>
              <p:nvPr/>
            </p:nvSpPr>
            <p:spPr>
              <a:xfrm>
                <a:off x="2962554" y="1902617"/>
                <a:ext cx="1093569" cy="52693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S</a:t>
                </a:r>
                <a:r>
                  <a:rPr lang="ru-RU" sz="20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000" i="1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ab</a:t>
                </a:r>
                <a:endParaRPr lang="ru-RU" sz="2000" dirty="0"/>
              </a:p>
            </p:txBody>
          </p:sp>
        </mc:Choice>
        <mc:Fallback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2554" y="1902617"/>
                <a:ext cx="1093569" cy="526939"/>
              </a:xfrm>
              <a:prstGeom prst="rect">
                <a:avLst/>
              </a:prstGeom>
              <a:blipFill>
                <a:blip r:embed="rId11"/>
                <a:stretch>
                  <a:fillRect l="-6145" r="-5028" b="-68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Прямоугольник 24"/>
              <p:cNvSpPr/>
              <p:nvPr/>
            </p:nvSpPr>
            <p:spPr>
              <a:xfrm>
                <a:off x="3089323" y="2811012"/>
                <a:ext cx="1052532" cy="58201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S</a:t>
                </a:r>
                <a:r>
                  <a:rPr lang="ru-RU" sz="20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20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ru-RU" sz="20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ad>
                          <m:radPr>
                            <m:degHide m:val="on"/>
                            <m:ctrlPr>
                              <a:rPr lang="ru-RU" sz="20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sz="20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ru-RU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ru-RU" sz="2000" dirty="0"/>
              </a:p>
            </p:txBody>
          </p:sp>
        </mc:Choice>
        <mc:Fallback>
          <p:sp>
            <p:nvSpPr>
              <p:cNvPr id="25" name="Прямоугольник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9323" y="2811012"/>
                <a:ext cx="1052532" cy="582019"/>
              </a:xfrm>
              <a:prstGeom prst="rect">
                <a:avLst/>
              </a:prstGeom>
              <a:blipFill>
                <a:blip r:embed="rId12"/>
                <a:stretch>
                  <a:fillRect l="-6395" b="-62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Прямоугольник 25"/>
          <p:cNvSpPr/>
          <p:nvPr/>
        </p:nvSpPr>
        <p:spPr>
          <a:xfrm>
            <a:off x="3067084" y="3944098"/>
            <a:ext cx="1197764" cy="4001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S = 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</a:rPr>
              <a:t>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</a:rPr>
              <a:t>h</a:t>
            </a:r>
            <a:r>
              <a:rPr lang="uk-UA" sz="2000" i="1" baseline="-25000" dirty="0">
                <a:latin typeface="Times New Roman" panose="02020603050405020304" pitchFamily="18" charset="0"/>
                <a:ea typeface="Calibri" panose="020F0502020204030204" pitchFamily="34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sz="20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7048538" y="634603"/>
            <a:ext cx="1197764" cy="4001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S = 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</a:rPr>
              <a:t>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</a:rPr>
              <a:t>h</a:t>
            </a:r>
            <a:r>
              <a:rPr lang="uk-UA" sz="2000" i="1" baseline="-25000" dirty="0">
                <a:latin typeface="Times New Roman" panose="02020603050405020304" pitchFamily="18" charset="0"/>
                <a:ea typeface="Calibri" panose="020F0502020204030204" pitchFamily="34" charset="0"/>
              </a:rPr>
              <a:t>а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Прямоугольник 30"/>
              <p:cNvSpPr/>
              <p:nvPr/>
            </p:nvSpPr>
            <p:spPr>
              <a:xfrm>
                <a:off x="7067339" y="1094067"/>
                <a:ext cx="1455848" cy="52693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S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000" i="1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d</a:t>
                </a:r>
                <a:r>
                  <a:rPr lang="en-US" sz="2000" baseline="-250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1</a:t>
                </a:r>
                <a:r>
                  <a:rPr lang="en-US" sz="20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</a:t>
                </a:r>
                <a:r>
                  <a:rPr lang="en-US" sz="20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000" i="1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d</a:t>
                </a:r>
                <a:r>
                  <a:rPr lang="en-US" sz="2000" baseline="-250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2</a:t>
                </a:r>
                <a:r>
                  <a:rPr lang="en-US" sz="20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endParaRPr lang="ru-RU" sz="2000" dirty="0"/>
              </a:p>
            </p:txBody>
          </p:sp>
        </mc:Choice>
        <mc:Fallback>
          <p:sp>
            <p:nvSpPr>
              <p:cNvPr id="31" name="Прямоугольник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7339" y="1094067"/>
                <a:ext cx="1455848" cy="526939"/>
              </a:xfrm>
              <a:prstGeom prst="rect">
                <a:avLst/>
              </a:prstGeom>
              <a:blipFill>
                <a:blip r:embed="rId13"/>
                <a:stretch>
                  <a:fillRect l="-4184" b="-68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Прямоугольник 31"/>
          <p:cNvSpPr/>
          <p:nvPr/>
        </p:nvSpPr>
        <p:spPr>
          <a:xfrm>
            <a:off x="7069377" y="2029446"/>
            <a:ext cx="1176925" cy="4001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S  = 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</a:rPr>
              <a:t>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</a:rPr>
              <a:t>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sz="2000" dirty="0"/>
          </a:p>
        </p:txBody>
      </p:sp>
      <p:graphicFrame>
        <p:nvGraphicFramePr>
          <p:cNvPr id="34" name="Таблица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2151625"/>
              </p:ext>
            </p:extLst>
          </p:nvPr>
        </p:nvGraphicFramePr>
        <p:xfrm>
          <a:off x="7148611" y="2631487"/>
          <a:ext cx="951782" cy="350520"/>
        </p:xfrm>
        <a:graphic>
          <a:graphicData uri="http://schemas.openxmlformats.org/drawingml/2006/table">
            <a:tbl>
              <a:tblPr/>
              <a:tblGrid>
                <a:gridCol w="951782">
                  <a:extLst>
                    <a:ext uri="{9D8B030D-6E8A-4147-A177-3AD203B41FA5}">
                      <a16:colId xmlns:a16="http://schemas.microsoft.com/office/drawing/2014/main" val="86263791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</a:t>
                      </a:r>
                      <a:r>
                        <a:rPr lang="en-US" sz="200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uk-UA" sz="2000" baseline="30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1274540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35" name="Прямоугольник 34"/>
              <p:cNvSpPr/>
              <p:nvPr/>
            </p:nvSpPr>
            <p:spPr>
              <a:xfrm>
                <a:off x="7176739" y="3065654"/>
                <a:ext cx="889282" cy="57079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S </a:t>
                </a:r>
                <a:r>
                  <a:rPr lang="uk-UA" sz="20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20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uk-UA" sz="20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uk-UA" sz="20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ru-RU" sz="2000" dirty="0"/>
              </a:p>
            </p:txBody>
          </p:sp>
        </mc:Choice>
        <mc:Fallback>
          <p:sp>
            <p:nvSpPr>
              <p:cNvPr id="35" name="Прямоугольник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6739" y="3065654"/>
                <a:ext cx="889282" cy="570797"/>
              </a:xfrm>
              <a:prstGeom prst="rect">
                <a:avLst/>
              </a:prstGeom>
              <a:blipFill>
                <a:blip r:embed="rId14"/>
                <a:stretch>
                  <a:fillRect l="-6849" b="-63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6" name="Таблица 3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91094191"/>
                  </p:ext>
                </p:extLst>
              </p:nvPr>
            </p:nvGraphicFramePr>
            <p:xfrm>
              <a:off x="7176739" y="3829006"/>
              <a:ext cx="1434203" cy="562709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1434203">
                      <a:extLst>
                        <a:ext uri="{9D8B030D-6E8A-4147-A177-3AD203B41FA5}">
                          <a16:colId xmlns:a16="http://schemas.microsoft.com/office/drawing/2014/main" val="823024675"/>
                        </a:ext>
                      </a:extLst>
                    </a:gridCol>
                  </a:tblGrid>
                  <a:tr h="5627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20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>
                                      <a:effectLst/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  <m:r>
                                    <a:rPr lang="en-US" sz="2000">
                                      <a:effectLst/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000">
                                      <a:effectLst/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num>
                                <m:den>
                                  <m:r>
                                    <a:rPr lang="en-US" sz="2000"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20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0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</a:t>
                          </a:r>
                          <a:r>
                            <a:rPr lang="en-US" sz="20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h</a:t>
                          </a:r>
                          <a:r>
                            <a:rPr lang="uk-UA" sz="20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 </a:t>
                          </a:r>
                          <a:r>
                            <a:rPr lang="en-US" sz="20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 </a:t>
                          </a:r>
                          <a:endParaRPr lang="ru-RU" sz="20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14300" marR="114300" marT="0" marB="0"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0593039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6" name="Таблица 3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91094191"/>
                  </p:ext>
                </p:extLst>
              </p:nvPr>
            </p:nvGraphicFramePr>
            <p:xfrm>
              <a:off x="7176739" y="3829006"/>
              <a:ext cx="1434203" cy="562709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1434203">
                      <a:extLst>
                        <a:ext uri="{9D8B030D-6E8A-4147-A177-3AD203B41FA5}">
                          <a16:colId xmlns:a16="http://schemas.microsoft.com/office/drawing/2014/main" val="823024675"/>
                        </a:ext>
                      </a:extLst>
                    </a:gridCol>
                  </a:tblGrid>
                  <a:tr h="562709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114300" marR="114300" marT="0" marB="0">
                        <a:blipFill>
                          <a:blip r:embed="rId15"/>
                          <a:stretch>
                            <a:fillRect l="-424" t="-1075" r="-847" b="-537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0593039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235832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30" grpId="0" animBg="1"/>
      <p:bldP spid="31" grpId="0" animBg="1"/>
      <p:bldP spid="32" grpId="0" animBg="1"/>
      <p:bldP spid="3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Знайдіть площу фігур</a:t>
            </a:r>
            <a:endParaRPr lang="ru-RU" b="1" i="1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47614"/>
            <a:ext cx="1865365" cy="115212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860578"/>
            <a:ext cx="2087079" cy="144016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2185" y="1199084"/>
            <a:ext cx="1562402" cy="152563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132291"/>
            <a:ext cx="1950958" cy="120693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538949"/>
            <a:ext cx="2097129" cy="13216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47890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Домашнє завдання</a:t>
            </a:r>
            <a:endParaRPr lang="uk-UA" i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98596" y="1033415"/>
            <a:ext cx="807524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Повторити зміст основних понять теми, повторити подібність </a:t>
            </a:r>
            <a:r>
              <a:rPr lang="uk-UA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фігур</a:t>
            </a: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Зробити опорний конспект з теми (для тих, </a:t>
            </a:r>
            <a:r>
              <a:rPr lang="uk-UA" sz="2800" b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хто </a:t>
            </a:r>
            <a:r>
              <a:rPr lang="uk-UA" sz="2800" b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не </a:t>
            </a:r>
            <a:r>
              <a:rPr lang="uk-UA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встиг зробити) </a:t>
            </a:r>
            <a:endParaRPr lang="ru-RU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Розв’язати №950, 954, 966 – обов’язкові</a:t>
            </a:r>
            <a:endParaRPr lang="ru-RU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>
              <a:spcAft>
                <a:spcPts val="0"/>
              </a:spcAft>
            </a:pPr>
            <a:r>
              <a:rPr lang="uk-UA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№967, 969 - додаткові</a:t>
            </a:r>
            <a:endParaRPr lang="ru-RU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2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знаки паралельності прямих усне опитуванн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Ознаки паралельності прямих усне опитування</Template>
  <TotalTime>732</TotalTime>
  <Words>81</Words>
  <Application>Microsoft Office PowerPoint</Application>
  <PresentationFormat>Экран (16:9)</PresentationFormat>
  <Paragraphs>18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Calibri</vt:lpstr>
      <vt:lpstr>Cambria Math</vt:lpstr>
      <vt:lpstr>Symbol</vt:lpstr>
      <vt:lpstr>Times New Roman</vt:lpstr>
      <vt:lpstr>Ознаки паралельності прямих усне опитування</vt:lpstr>
      <vt:lpstr>Площа трапеції </vt:lpstr>
      <vt:lpstr>Формули площ</vt:lpstr>
      <vt:lpstr>Знайдіть площу фігур</vt:lpstr>
      <vt:lpstr>Домашнє завдання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Сума кутів трикутника. Нерівність трикутника. Самостійна робота</dc:title>
  <dc:creator>Пользователь Windows</dc:creator>
  <cp:lastModifiedBy>Пользователь Windows</cp:lastModifiedBy>
  <cp:revision>45</cp:revision>
  <dcterms:created xsi:type="dcterms:W3CDTF">2017-02-23T08:24:12Z</dcterms:created>
  <dcterms:modified xsi:type="dcterms:W3CDTF">2019-04-23T05:53:43Z</dcterms:modified>
</cp:coreProperties>
</file>