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5" r:id="rId2"/>
    <p:sldId id="276" r:id="rId3"/>
    <p:sldId id="277" r:id="rId4"/>
    <p:sldId id="278" r:id="rId5"/>
    <p:sldId id="279" r:id="rId6"/>
    <p:sldId id="267" r:id="rId7"/>
    <p:sldId id="280" r:id="rId8"/>
    <p:sldId id="262" r:id="rId9"/>
    <p:sldId id="272" r:id="rId10"/>
    <p:sldId id="271" r:id="rId11"/>
    <p:sldId id="269" r:id="rId12"/>
    <p:sldId id="270" r:id="rId13"/>
    <p:sldId id="257" r:id="rId14"/>
    <p:sldId id="258" r:id="rId15"/>
    <p:sldId id="259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C85CA75-34F2-46FE-B7DE-61B8B0BA6775}">
          <p14:sldIdLst>
            <p14:sldId id="275"/>
            <p14:sldId id="276"/>
            <p14:sldId id="277"/>
            <p14:sldId id="278"/>
            <p14:sldId id="279"/>
            <p14:sldId id="267"/>
            <p14:sldId id="280"/>
            <p14:sldId id="262"/>
            <p14:sldId id="272"/>
            <p14:sldId id="271"/>
            <p14:sldId id="269"/>
            <p14:sldId id="270"/>
            <p14:sldId id="257"/>
            <p14:sldId id="258"/>
            <p14:sldId id="259"/>
            <p14:sldId id="273"/>
          </p14:sldIdLst>
        </p14:section>
        <p14:section name="Раздел без заголовка" id="{92396071-42EC-4113-9ABC-2C8509102C3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7" autoAdjust="0"/>
    <p:restoredTop sz="94660"/>
  </p:normalViewPr>
  <p:slideViewPr>
    <p:cSldViewPr>
      <p:cViewPr varScale="1">
        <p:scale>
          <a:sx n="69" d="100"/>
          <a:sy n="69" d="100"/>
        </p:scale>
        <p:origin x="163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7596E0-D01D-4E88-9384-FEE6CBAB48C8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37C99-E72D-4DF6-8D4F-9D53A75EC6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3698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C04B974-9F16-4032-8EC1-D92ED859D859}" type="slidenum">
              <a:rPr lang="ru-RU" smtClean="0"/>
              <a:pPr eaLnBrk="1" hangingPunct="1"/>
              <a:t>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D050-71EC-431F-A1C1-551387107818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6769-5FCF-4143-884C-D23584EAC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749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D050-71EC-431F-A1C1-551387107818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6769-5FCF-4143-884C-D23584EAC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524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D050-71EC-431F-A1C1-551387107818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6769-5FCF-4143-884C-D23584EAC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8503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D050-71EC-431F-A1C1-551387107818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6769-5FCF-4143-884C-D23584EAC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025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D050-71EC-431F-A1C1-551387107818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6769-5FCF-4143-884C-D23584EAC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1599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D050-71EC-431F-A1C1-551387107818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6769-5FCF-4143-884C-D23584EAC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337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D050-71EC-431F-A1C1-551387107818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6769-5FCF-4143-884C-D23584EAC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78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D050-71EC-431F-A1C1-551387107818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6769-5FCF-4143-884C-D23584EAC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6748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D050-71EC-431F-A1C1-551387107818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6769-5FCF-4143-884C-D23584EAC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208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D050-71EC-431F-A1C1-551387107818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6769-5FCF-4143-884C-D23584EAC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063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6D050-71EC-431F-A1C1-551387107818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76769-5FCF-4143-884C-D23584EAC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022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56D050-71EC-431F-A1C1-551387107818}" type="datetimeFigureOut">
              <a:rPr lang="ru-RU" smtClean="0"/>
              <a:t>29.10.2018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76769-5FCF-4143-884C-D23584EAC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745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980728"/>
            <a:ext cx="7784952" cy="437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59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.io.ua/img_su/small/0011/25/00112512_n1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8064896" cy="60486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974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zagadki.org.ua/pictures/pictures/illusions/9/geometrical-1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764704"/>
            <a:ext cx="7560840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746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fresher.ru/manager_content/images/iskusstvo-illyuzii/18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954087"/>
            <a:ext cx="5940425" cy="4949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209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5" name="Group 2"/>
          <p:cNvGrpSpPr>
            <a:grpSpLocks/>
          </p:cNvGrpSpPr>
          <p:nvPr/>
        </p:nvGrpSpPr>
        <p:grpSpPr bwMode="auto">
          <a:xfrm>
            <a:off x="900113" y="692150"/>
            <a:ext cx="3455987" cy="1590675"/>
            <a:chOff x="567" y="618"/>
            <a:chExt cx="2177" cy="1002"/>
          </a:xfrm>
        </p:grpSpPr>
        <p:sp>
          <p:nvSpPr>
            <p:cNvPr id="23594" name="Rectangle 3"/>
            <p:cNvSpPr>
              <a:spLocks noChangeArrowheads="1"/>
            </p:cNvSpPr>
            <p:nvPr/>
          </p:nvSpPr>
          <p:spPr bwMode="auto">
            <a:xfrm>
              <a:off x="567" y="618"/>
              <a:ext cx="2177" cy="998"/>
            </a:xfrm>
            <a:prstGeom prst="rect">
              <a:avLst/>
            </a:prstGeom>
            <a:solidFill>
              <a:srgbClr val="DDFBFF"/>
            </a:solidFill>
            <a:ln w="9525">
              <a:solidFill>
                <a:srgbClr val="3399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 sz="4000"/>
            </a:p>
          </p:txBody>
        </p:sp>
        <p:sp>
          <p:nvSpPr>
            <p:cNvPr id="23595" name="Text Box 4"/>
            <p:cNvSpPr txBox="1">
              <a:spLocks noChangeArrowheads="1"/>
            </p:cNvSpPr>
            <p:nvPr/>
          </p:nvSpPr>
          <p:spPr bwMode="auto">
            <a:xfrm>
              <a:off x="657" y="1298"/>
              <a:ext cx="27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>
                  <a:solidFill>
                    <a:srgbClr val="339933"/>
                  </a:solidFill>
                </a:rPr>
                <a:t>a</a:t>
              </a:r>
              <a:endParaRPr lang="ru-RU" b="1" i="1">
                <a:solidFill>
                  <a:srgbClr val="339933"/>
                </a:solidFill>
              </a:endParaRPr>
            </a:p>
          </p:txBody>
        </p:sp>
        <p:sp>
          <p:nvSpPr>
            <p:cNvPr id="23596" name="Text Box 5"/>
            <p:cNvSpPr txBox="1">
              <a:spLocks noChangeArrowheads="1"/>
            </p:cNvSpPr>
            <p:nvPr/>
          </p:nvSpPr>
          <p:spPr bwMode="auto">
            <a:xfrm>
              <a:off x="748" y="754"/>
              <a:ext cx="27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>
                  <a:solidFill>
                    <a:srgbClr val="339933"/>
                  </a:solidFill>
                </a:rPr>
                <a:t>b</a:t>
              </a:r>
              <a:endParaRPr lang="ru-RU" b="1" i="1">
                <a:solidFill>
                  <a:srgbClr val="339933"/>
                </a:solidFill>
              </a:endParaRPr>
            </a:p>
          </p:txBody>
        </p:sp>
        <p:sp>
          <p:nvSpPr>
            <p:cNvPr id="23597" name="Text Box 6"/>
            <p:cNvSpPr txBox="1">
              <a:spLocks noChangeArrowheads="1"/>
            </p:cNvSpPr>
            <p:nvPr/>
          </p:nvSpPr>
          <p:spPr bwMode="auto">
            <a:xfrm>
              <a:off x="1474" y="1389"/>
              <a:ext cx="27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 i="1">
                  <a:solidFill>
                    <a:schemeClr val="accent2"/>
                  </a:solidFill>
                </a:rPr>
                <a:t>m</a:t>
              </a:r>
              <a:endParaRPr lang="ru-RU" b="1" i="1">
                <a:solidFill>
                  <a:schemeClr val="accent2"/>
                </a:solidFill>
              </a:endParaRPr>
            </a:p>
          </p:txBody>
        </p:sp>
        <p:sp>
          <p:nvSpPr>
            <p:cNvPr id="23598" name="Freeform 7"/>
            <p:cNvSpPr>
              <a:spLocks/>
            </p:cNvSpPr>
            <p:nvPr/>
          </p:nvSpPr>
          <p:spPr bwMode="auto">
            <a:xfrm>
              <a:off x="1383" y="845"/>
              <a:ext cx="227" cy="136"/>
            </a:xfrm>
            <a:custGeom>
              <a:avLst/>
              <a:gdLst>
                <a:gd name="T0" fmla="*/ 0 w 227"/>
                <a:gd name="T1" fmla="*/ 0 h 136"/>
                <a:gd name="T2" fmla="*/ 46 w 227"/>
                <a:gd name="T3" fmla="*/ 136 h 136"/>
                <a:gd name="T4" fmla="*/ 227 w 227"/>
                <a:gd name="T5" fmla="*/ 45 h 136"/>
                <a:gd name="T6" fmla="*/ 0 w 227"/>
                <a:gd name="T7" fmla="*/ 0 h 1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7"/>
                <a:gd name="T13" fmla="*/ 0 h 136"/>
                <a:gd name="T14" fmla="*/ 227 w 227"/>
                <a:gd name="T15" fmla="*/ 136 h 1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7" h="136">
                  <a:moveTo>
                    <a:pt x="0" y="0"/>
                  </a:moveTo>
                  <a:lnTo>
                    <a:pt x="46" y="136"/>
                  </a:lnTo>
                  <a:lnTo>
                    <a:pt x="227" y="45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F8B049"/>
                </a:gs>
                <a:gs pos="9000">
                  <a:srgbClr val="B43E85"/>
                </a:gs>
                <a:gs pos="15500">
                  <a:srgbClr val="C50849"/>
                </a:gs>
                <a:gs pos="16499">
                  <a:srgbClr val="F952A0"/>
                </a:gs>
                <a:gs pos="18500">
                  <a:srgbClr val="FEE7F2"/>
                </a:gs>
                <a:gs pos="39500">
                  <a:srgbClr val="F8B049"/>
                </a:gs>
                <a:gs pos="43500">
                  <a:srgbClr val="F8B049"/>
                </a:gs>
                <a:gs pos="50000">
                  <a:srgbClr val="FC9FCB"/>
                </a:gs>
                <a:gs pos="56500">
                  <a:srgbClr val="F8B049"/>
                </a:gs>
                <a:gs pos="60501">
                  <a:srgbClr val="F8B049"/>
                </a:gs>
                <a:gs pos="81500">
                  <a:srgbClr val="FEE7F2"/>
                </a:gs>
                <a:gs pos="83501">
                  <a:srgbClr val="F952A0"/>
                </a:gs>
                <a:gs pos="84500">
                  <a:srgbClr val="C50849"/>
                </a:gs>
                <a:gs pos="91000">
                  <a:srgbClr val="B43E85"/>
                </a:gs>
                <a:gs pos="100000">
                  <a:srgbClr val="F8B049"/>
                </a:gs>
              </a:gsLst>
              <a:lin ang="18900000" scaled="1"/>
            </a:gradFill>
            <a:ln w="0">
              <a:solidFill>
                <a:srgbClr val="DDFB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599" name="Freeform 8"/>
            <p:cNvSpPr>
              <a:spLocks/>
            </p:cNvSpPr>
            <p:nvPr/>
          </p:nvSpPr>
          <p:spPr bwMode="auto">
            <a:xfrm>
              <a:off x="1519" y="1207"/>
              <a:ext cx="363" cy="227"/>
            </a:xfrm>
            <a:custGeom>
              <a:avLst/>
              <a:gdLst>
                <a:gd name="T0" fmla="*/ 91 w 363"/>
                <a:gd name="T1" fmla="*/ 137 h 227"/>
                <a:gd name="T2" fmla="*/ 363 w 363"/>
                <a:gd name="T3" fmla="*/ 227 h 227"/>
                <a:gd name="T4" fmla="*/ 0 w 363"/>
                <a:gd name="T5" fmla="*/ 0 h 227"/>
                <a:gd name="T6" fmla="*/ 91 w 363"/>
                <a:gd name="T7" fmla="*/ 137 h 22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63"/>
                <a:gd name="T13" fmla="*/ 0 h 227"/>
                <a:gd name="T14" fmla="*/ 363 w 363"/>
                <a:gd name="T15" fmla="*/ 227 h 22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63" h="227">
                  <a:moveTo>
                    <a:pt x="91" y="137"/>
                  </a:moveTo>
                  <a:lnTo>
                    <a:pt x="363" y="227"/>
                  </a:lnTo>
                  <a:lnTo>
                    <a:pt x="0" y="0"/>
                  </a:lnTo>
                  <a:lnTo>
                    <a:pt x="91" y="137"/>
                  </a:lnTo>
                  <a:close/>
                </a:path>
              </a:pathLst>
            </a:custGeom>
            <a:gradFill rotWithShape="1">
              <a:gsLst>
                <a:gs pos="0">
                  <a:srgbClr val="5E9EFF"/>
                </a:gs>
                <a:gs pos="20000">
                  <a:srgbClr val="85C2FF"/>
                </a:gs>
                <a:gs pos="35001">
                  <a:srgbClr val="C4D6EB"/>
                </a:gs>
                <a:gs pos="50000">
                  <a:srgbClr val="FFEBFA"/>
                </a:gs>
                <a:gs pos="64999">
                  <a:srgbClr val="C4D6EB"/>
                </a:gs>
                <a:gs pos="80000">
                  <a:srgbClr val="85C2FF"/>
                </a:gs>
                <a:gs pos="100000">
                  <a:srgbClr val="5E9EFF"/>
                </a:gs>
              </a:gsLst>
              <a:lin ang="2700000" scaled="1"/>
            </a:gradFill>
            <a:ln w="0">
              <a:solidFill>
                <a:srgbClr val="DDFBFF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23600" name="Line 9"/>
            <p:cNvSpPr>
              <a:spLocks noChangeShapeType="1"/>
            </p:cNvSpPr>
            <p:nvPr/>
          </p:nvSpPr>
          <p:spPr bwMode="auto">
            <a:xfrm>
              <a:off x="930" y="754"/>
              <a:ext cx="1406" cy="317"/>
            </a:xfrm>
            <a:prstGeom prst="line">
              <a:avLst/>
            </a:prstGeom>
            <a:noFill/>
            <a:ln w="28575">
              <a:solidFill>
                <a:srgbClr val="33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601" name="Line 10"/>
            <p:cNvSpPr>
              <a:spLocks noChangeShapeType="1"/>
            </p:cNvSpPr>
            <p:nvPr/>
          </p:nvSpPr>
          <p:spPr bwMode="auto">
            <a:xfrm>
              <a:off x="1292" y="663"/>
              <a:ext cx="409" cy="907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602" name="Line 11"/>
            <p:cNvSpPr>
              <a:spLocks noChangeShapeType="1"/>
            </p:cNvSpPr>
            <p:nvPr/>
          </p:nvSpPr>
          <p:spPr bwMode="auto">
            <a:xfrm>
              <a:off x="748" y="1162"/>
              <a:ext cx="1406" cy="317"/>
            </a:xfrm>
            <a:prstGeom prst="line">
              <a:avLst/>
            </a:prstGeom>
            <a:noFill/>
            <a:ln w="28575">
              <a:solidFill>
                <a:srgbClr val="33993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603" name="Text Box 12"/>
            <p:cNvSpPr txBox="1">
              <a:spLocks noChangeArrowheads="1"/>
            </p:cNvSpPr>
            <p:nvPr/>
          </p:nvSpPr>
          <p:spPr bwMode="auto">
            <a:xfrm>
              <a:off x="1383" y="845"/>
              <a:ext cx="31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/>
                <a:t>50</a:t>
              </a:r>
              <a:r>
                <a:rPr lang="en-US" b="1" baseline="30000">
                  <a:cs typeface="Arial" charset="0"/>
                </a:rPr>
                <a:t>°</a:t>
              </a:r>
              <a:endParaRPr lang="en-US" b="1">
                <a:cs typeface="Arial" charset="0"/>
              </a:endParaRPr>
            </a:p>
          </p:txBody>
        </p:sp>
        <p:sp>
          <p:nvSpPr>
            <p:cNvPr id="23604" name="Text Box 13"/>
            <p:cNvSpPr txBox="1">
              <a:spLocks noChangeArrowheads="1"/>
            </p:cNvSpPr>
            <p:nvPr/>
          </p:nvSpPr>
          <p:spPr bwMode="auto">
            <a:xfrm>
              <a:off x="1610" y="1162"/>
              <a:ext cx="40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b="1"/>
                <a:t>130</a:t>
              </a:r>
              <a:r>
                <a:rPr lang="en-US" b="1" baseline="30000">
                  <a:cs typeface="Arial" charset="0"/>
                </a:rPr>
                <a:t>°</a:t>
              </a:r>
              <a:endParaRPr lang="en-US" b="1">
                <a:cs typeface="Arial" charset="0"/>
              </a:endParaRPr>
            </a:p>
          </p:txBody>
        </p:sp>
      </p:grpSp>
      <p:sp>
        <p:nvSpPr>
          <p:cNvPr id="23556" name="Rectangle 14"/>
          <p:cNvSpPr>
            <a:spLocks noChangeArrowheads="1"/>
          </p:cNvSpPr>
          <p:nvPr/>
        </p:nvSpPr>
        <p:spPr bwMode="auto">
          <a:xfrm>
            <a:off x="900113" y="2565400"/>
            <a:ext cx="3455987" cy="1584325"/>
          </a:xfrm>
          <a:prstGeom prst="rect">
            <a:avLst/>
          </a:prstGeom>
          <a:solidFill>
            <a:srgbClr val="DDFBFF"/>
          </a:soli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4000"/>
          </a:p>
        </p:txBody>
      </p:sp>
      <p:sp>
        <p:nvSpPr>
          <p:cNvPr id="23557" name="Text Box 15"/>
          <p:cNvSpPr txBox="1">
            <a:spLocks noChangeArrowheads="1"/>
          </p:cNvSpPr>
          <p:nvPr/>
        </p:nvSpPr>
        <p:spPr bwMode="auto">
          <a:xfrm>
            <a:off x="2411413" y="2708275"/>
            <a:ext cx="4333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i="1">
                <a:solidFill>
                  <a:srgbClr val="339933"/>
                </a:solidFill>
              </a:rPr>
              <a:t>a</a:t>
            </a:r>
            <a:endParaRPr lang="ru-RU" b="1" i="1">
              <a:solidFill>
                <a:srgbClr val="339933"/>
              </a:solidFill>
            </a:endParaRPr>
          </a:p>
        </p:txBody>
      </p:sp>
      <p:sp>
        <p:nvSpPr>
          <p:cNvPr id="23558" name="Text Box 16"/>
          <p:cNvSpPr txBox="1">
            <a:spLocks noChangeArrowheads="1"/>
          </p:cNvSpPr>
          <p:nvPr/>
        </p:nvSpPr>
        <p:spPr bwMode="auto">
          <a:xfrm>
            <a:off x="1187450" y="2781300"/>
            <a:ext cx="433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i="1">
                <a:solidFill>
                  <a:srgbClr val="339933"/>
                </a:solidFill>
              </a:rPr>
              <a:t>b</a:t>
            </a:r>
            <a:endParaRPr lang="ru-RU" b="1" i="1">
              <a:solidFill>
                <a:srgbClr val="339933"/>
              </a:solidFill>
            </a:endParaRPr>
          </a:p>
        </p:txBody>
      </p:sp>
      <p:sp>
        <p:nvSpPr>
          <p:cNvPr id="23559" name="Text Box 17"/>
          <p:cNvSpPr txBox="1">
            <a:spLocks noChangeArrowheads="1"/>
          </p:cNvSpPr>
          <p:nvPr/>
        </p:nvSpPr>
        <p:spPr bwMode="auto">
          <a:xfrm>
            <a:off x="3203575" y="3573463"/>
            <a:ext cx="433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i="1">
                <a:solidFill>
                  <a:schemeClr val="accent2"/>
                </a:solidFill>
              </a:rPr>
              <a:t>m</a:t>
            </a:r>
            <a:endParaRPr lang="ru-RU" b="1" i="1">
              <a:solidFill>
                <a:schemeClr val="accent2"/>
              </a:solidFill>
            </a:endParaRPr>
          </a:p>
        </p:txBody>
      </p:sp>
      <p:sp>
        <p:nvSpPr>
          <p:cNvPr id="23560" name="Line 18"/>
          <p:cNvSpPr>
            <a:spLocks noChangeShapeType="1"/>
          </p:cNvSpPr>
          <p:nvPr/>
        </p:nvSpPr>
        <p:spPr bwMode="auto">
          <a:xfrm>
            <a:off x="2268538" y="2636838"/>
            <a:ext cx="649287" cy="1439862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1" name="Rectangle 19"/>
          <p:cNvSpPr>
            <a:spLocks noChangeArrowheads="1"/>
          </p:cNvSpPr>
          <p:nvPr/>
        </p:nvSpPr>
        <p:spPr bwMode="auto">
          <a:xfrm>
            <a:off x="827088" y="4724400"/>
            <a:ext cx="3455987" cy="1584325"/>
          </a:xfrm>
          <a:prstGeom prst="rect">
            <a:avLst/>
          </a:prstGeom>
          <a:solidFill>
            <a:srgbClr val="DDFBFF"/>
          </a:solidFill>
          <a:ln w="9525">
            <a:solidFill>
              <a:srgbClr val="339933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4000"/>
          </a:p>
        </p:txBody>
      </p:sp>
      <p:sp>
        <p:nvSpPr>
          <p:cNvPr id="23562" name="Text Box 20"/>
          <p:cNvSpPr txBox="1">
            <a:spLocks noChangeArrowheads="1"/>
          </p:cNvSpPr>
          <p:nvPr/>
        </p:nvSpPr>
        <p:spPr bwMode="auto">
          <a:xfrm>
            <a:off x="2339975" y="4508500"/>
            <a:ext cx="4333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i="1">
                <a:solidFill>
                  <a:srgbClr val="339933"/>
                </a:solidFill>
              </a:rPr>
              <a:t>a</a:t>
            </a:r>
            <a:endParaRPr lang="ru-RU" b="1" i="1">
              <a:solidFill>
                <a:srgbClr val="339933"/>
              </a:solidFill>
            </a:endParaRPr>
          </a:p>
        </p:txBody>
      </p:sp>
      <p:sp>
        <p:nvSpPr>
          <p:cNvPr id="23563" name="Text Box 21"/>
          <p:cNvSpPr txBox="1">
            <a:spLocks noChangeArrowheads="1"/>
          </p:cNvSpPr>
          <p:nvPr/>
        </p:nvSpPr>
        <p:spPr bwMode="auto">
          <a:xfrm>
            <a:off x="3779838" y="4868863"/>
            <a:ext cx="4333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i="1">
                <a:solidFill>
                  <a:srgbClr val="339933"/>
                </a:solidFill>
              </a:rPr>
              <a:t>b</a:t>
            </a:r>
            <a:endParaRPr lang="ru-RU" b="1" i="1">
              <a:solidFill>
                <a:srgbClr val="339933"/>
              </a:solidFill>
            </a:endParaRPr>
          </a:p>
        </p:txBody>
      </p:sp>
      <p:sp>
        <p:nvSpPr>
          <p:cNvPr id="23564" name="Text Box 22"/>
          <p:cNvSpPr txBox="1">
            <a:spLocks noChangeArrowheads="1"/>
          </p:cNvSpPr>
          <p:nvPr/>
        </p:nvSpPr>
        <p:spPr bwMode="auto">
          <a:xfrm>
            <a:off x="3419475" y="5516563"/>
            <a:ext cx="43338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i="1">
                <a:solidFill>
                  <a:schemeClr val="accent2"/>
                </a:solidFill>
              </a:rPr>
              <a:t>m</a:t>
            </a:r>
            <a:endParaRPr lang="ru-RU" b="1" i="1">
              <a:solidFill>
                <a:schemeClr val="accent2"/>
              </a:solidFill>
            </a:endParaRPr>
          </a:p>
        </p:txBody>
      </p:sp>
      <p:sp>
        <p:nvSpPr>
          <p:cNvPr id="23565" name="Freeform 23"/>
          <p:cNvSpPr>
            <a:spLocks/>
          </p:cNvSpPr>
          <p:nvPr/>
        </p:nvSpPr>
        <p:spPr bwMode="auto">
          <a:xfrm>
            <a:off x="2268538" y="2997200"/>
            <a:ext cx="503237" cy="792163"/>
          </a:xfrm>
          <a:custGeom>
            <a:avLst/>
            <a:gdLst>
              <a:gd name="T0" fmla="*/ 2147483647 w 317"/>
              <a:gd name="T1" fmla="*/ 2147483647 h 499"/>
              <a:gd name="T2" fmla="*/ 0 w 317"/>
              <a:gd name="T3" fmla="*/ 2147483647 h 499"/>
              <a:gd name="T4" fmla="*/ 2147483647 w 317"/>
              <a:gd name="T5" fmla="*/ 0 h 499"/>
              <a:gd name="T6" fmla="*/ 2147483647 w 317"/>
              <a:gd name="T7" fmla="*/ 2147483647 h 499"/>
              <a:gd name="T8" fmla="*/ 0 60000 65536"/>
              <a:gd name="T9" fmla="*/ 0 60000 65536"/>
              <a:gd name="T10" fmla="*/ 0 60000 65536"/>
              <a:gd name="T11" fmla="*/ 0 60000 65536"/>
              <a:gd name="T12" fmla="*/ 0 w 317"/>
              <a:gd name="T13" fmla="*/ 0 h 499"/>
              <a:gd name="T14" fmla="*/ 317 w 317"/>
              <a:gd name="T15" fmla="*/ 499 h 49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7" h="499">
                <a:moveTo>
                  <a:pt x="317" y="499"/>
                </a:moveTo>
                <a:lnTo>
                  <a:pt x="0" y="408"/>
                </a:lnTo>
                <a:lnTo>
                  <a:pt x="90" y="0"/>
                </a:lnTo>
                <a:lnTo>
                  <a:pt x="317" y="499"/>
                </a:lnTo>
                <a:close/>
              </a:path>
            </a:pathLst>
          </a:cu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18900000" scaled="1"/>
          </a:gradFill>
          <a:ln w="0">
            <a:solidFill>
              <a:srgbClr val="DDFB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6" name="Freeform 24"/>
          <p:cNvSpPr>
            <a:spLocks/>
          </p:cNvSpPr>
          <p:nvPr/>
        </p:nvSpPr>
        <p:spPr bwMode="auto">
          <a:xfrm>
            <a:off x="1258888" y="2997200"/>
            <a:ext cx="576262" cy="576263"/>
          </a:xfrm>
          <a:custGeom>
            <a:avLst/>
            <a:gdLst>
              <a:gd name="T0" fmla="*/ 2147483647 w 363"/>
              <a:gd name="T1" fmla="*/ 2147483647 h 363"/>
              <a:gd name="T2" fmla="*/ 0 w 363"/>
              <a:gd name="T3" fmla="*/ 2147483647 h 363"/>
              <a:gd name="T4" fmla="*/ 2147483647 w 363"/>
              <a:gd name="T5" fmla="*/ 0 h 363"/>
              <a:gd name="T6" fmla="*/ 2147483647 w 363"/>
              <a:gd name="T7" fmla="*/ 2147483647 h 363"/>
              <a:gd name="T8" fmla="*/ 0 60000 65536"/>
              <a:gd name="T9" fmla="*/ 0 60000 65536"/>
              <a:gd name="T10" fmla="*/ 0 60000 65536"/>
              <a:gd name="T11" fmla="*/ 0 60000 65536"/>
              <a:gd name="T12" fmla="*/ 0 w 363"/>
              <a:gd name="T13" fmla="*/ 0 h 363"/>
              <a:gd name="T14" fmla="*/ 363 w 363"/>
              <a:gd name="T15" fmla="*/ 363 h 36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3" h="363">
                <a:moveTo>
                  <a:pt x="363" y="363"/>
                </a:moveTo>
                <a:lnTo>
                  <a:pt x="0" y="272"/>
                </a:lnTo>
                <a:lnTo>
                  <a:pt x="182" y="0"/>
                </a:lnTo>
                <a:lnTo>
                  <a:pt x="363" y="363"/>
                </a:lnTo>
                <a:close/>
              </a:path>
            </a:pathLst>
          </a:cu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499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1">
                <a:srgbClr val="F952A0"/>
              </a:gs>
              <a:gs pos="84500">
                <a:srgbClr val="C50849"/>
              </a:gs>
              <a:gs pos="91000">
                <a:srgbClr val="B43E85"/>
              </a:gs>
              <a:gs pos="100000">
                <a:srgbClr val="F8B049"/>
              </a:gs>
            </a:gsLst>
            <a:lin ang="2700000" scaled="1"/>
          </a:gradFill>
          <a:ln w="0">
            <a:solidFill>
              <a:srgbClr val="DDFB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7" name="Line 25"/>
          <p:cNvSpPr>
            <a:spLocks noChangeShapeType="1"/>
          </p:cNvSpPr>
          <p:nvPr/>
        </p:nvSpPr>
        <p:spPr bwMode="auto">
          <a:xfrm>
            <a:off x="1403350" y="2636838"/>
            <a:ext cx="649288" cy="1439862"/>
          </a:xfrm>
          <a:prstGeom prst="line">
            <a:avLst/>
          </a:prstGeom>
          <a:noFill/>
          <a:ln w="28575">
            <a:solidFill>
              <a:srgbClr val="0033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8" name="Line 26"/>
          <p:cNvSpPr>
            <a:spLocks noChangeShapeType="1"/>
          </p:cNvSpPr>
          <p:nvPr/>
        </p:nvSpPr>
        <p:spPr bwMode="auto">
          <a:xfrm>
            <a:off x="1187450" y="3429000"/>
            <a:ext cx="2232025" cy="503238"/>
          </a:xfrm>
          <a:prstGeom prst="line">
            <a:avLst/>
          </a:prstGeom>
          <a:noFill/>
          <a:ln w="28575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69" name="Text Box 27"/>
          <p:cNvSpPr txBox="1">
            <a:spLocks noChangeArrowheads="1"/>
          </p:cNvSpPr>
          <p:nvPr/>
        </p:nvSpPr>
        <p:spPr bwMode="auto">
          <a:xfrm>
            <a:off x="1331913" y="3141663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45</a:t>
            </a:r>
            <a:r>
              <a:rPr lang="en-US" b="1" baseline="30000">
                <a:cs typeface="Arial" charset="0"/>
              </a:rPr>
              <a:t>°</a:t>
            </a:r>
            <a:endParaRPr lang="en-US" b="1">
              <a:cs typeface="Arial" charset="0"/>
            </a:endParaRPr>
          </a:p>
        </p:txBody>
      </p:sp>
      <p:sp>
        <p:nvSpPr>
          <p:cNvPr id="23570" name="Text Box 28"/>
          <p:cNvSpPr txBox="1">
            <a:spLocks noChangeArrowheads="1"/>
          </p:cNvSpPr>
          <p:nvPr/>
        </p:nvSpPr>
        <p:spPr bwMode="auto">
          <a:xfrm>
            <a:off x="2195513" y="3357563"/>
            <a:ext cx="647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45</a:t>
            </a:r>
            <a:r>
              <a:rPr lang="en-US" b="1" baseline="30000">
                <a:cs typeface="Arial" charset="0"/>
              </a:rPr>
              <a:t>°</a:t>
            </a:r>
            <a:endParaRPr lang="en-US" b="1">
              <a:cs typeface="Arial" charset="0"/>
            </a:endParaRPr>
          </a:p>
        </p:txBody>
      </p:sp>
      <p:sp>
        <p:nvSpPr>
          <p:cNvPr id="23571" name="Freeform 29"/>
          <p:cNvSpPr>
            <a:spLocks/>
          </p:cNvSpPr>
          <p:nvPr/>
        </p:nvSpPr>
        <p:spPr bwMode="auto">
          <a:xfrm>
            <a:off x="1116013" y="5445125"/>
            <a:ext cx="792162" cy="144463"/>
          </a:xfrm>
          <a:custGeom>
            <a:avLst/>
            <a:gdLst>
              <a:gd name="T0" fmla="*/ 2147483647 w 499"/>
              <a:gd name="T1" fmla="*/ 0 h 91"/>
              <a:gd name="T2" fmla="*/ 0 w 499"/>
              <a:gd name="T3" fmla="*/ 2147483647 h 91"/>
              <a:gd name="T4" fmla="*/ 2147483647 w 499"/>
              <a:gd name="T5" fmla="*/ 2147483647 h 91"/>
              <a:gd name="T6" fmla="*/ 2147483647 w 499"/>
              <a:gd name="T7" fmla="*/ 0 h 91"/>
              <a:gd name="T8" fmla="*/ 0 60000 65536"/>
              <a:gd name="T9" fmla="*/ 0 60000 65536"/>
              <a:gd name="T10" fmla="*/ 0 60000 65536"/>
              <a:gd name="T11" fmla="*/ 0 60000 65536"/>
              <a:gd name="T12" fmla="*/ 0 w 499"/>
              <a:gd name="T13" fmla="*/ 0 h 91"/>
              <a:gd name="T14" fmla="*/ 499 w 499"/>
              <a:gd name="T15" fmla="*/ 91 h 9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99" h="91">
                <a:moveTo>
                  <a:pt x="181" y="0"/>
                </a:moveTo>
                <a:lnTo>
                  <a:pt x="0" y="91"/>
                </a:lnTo>
                <a:lnTo>
                  <a:pt x="499" y="45"/>
                </a:lnTo>
                <a:lnTo>
                  <a:pt x="181" y="0"/>
                </a:lnTo>
                <a:close/>
              </a:path>
            </a:pathLst>
          </a:cu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5400000" scaled="1"/>
          </a:gradFill>
          <a:ln w="0">
            <a:solidFill>
              <a:srgbClr val="DDFB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72" name="Freeform 30"/>
          <p:cNvSpPr>
            <a:spLocks/>
          </p:cNvSpPr>
          <p:nvPr/>
        </p:nvSpPr>
        <p:spPr bwMode="auto">
          <a:xfrm>
            <a:off x="2124075" y="5445125"/>
            <a:ext cx="935038" cy="288925"/>
          </a:xfrm>
          <a:custGeom>
            <a:avLst/>
            <a:gdLst>
              <a:gd name="T0" fmla="*/ 2147483647 w 589"/>
              <a:gd name="T1" fmla="*/ 2147483647 h 182"/>
              <a:gd name="T2" fmla="*/ 0 w 589"/>
              <a:gd name="T3" fmla="*/ 2147483647 h 182"/>
              <a:gd name="T4" fmla="*/ 2147483647 w 589"/>
              <a:gd name="T5" fmla="*/ 0 h 182"/>
              <a:gd name="T6" fmla="*/ 2147483647 w 589"/>
              <a:gd name="T7" fmla="*/ 2147483647 h 182"/>
              <a:gd name="T8" fmla="*/ 0 60000 65536"/>
              <a:gd name="T9" fmla="*/ 0 60000 65536"/>
              <a:gd name="T10" fmla="*/ 0 60000 65536"/>
              <a:gd name="T11" fmla="*/ 0 60000 65536"/>
              <a:gd name="T12" fmla="*/ 0 w 589"/>
              <a:gd name="T13" fmla="*/ 0 h 182"/>
              <a:gd name="T14" fmla="*/ 589 w 589"/>
              <a:gd name="T15" fmla="*/ 182 h 18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9" h="182">
                <a:moveTo>
                  <a:pt x="317" y="182"/>
                </a:moveTo>
                <a:lnTo>
                  <a:pt x="0" y="91"/>
                </a:lnTo>
                <a:lnTo>
                  <a:pt x="589" y="0"/>
                </a:lnTo>
                <a:lnTo>
                  <a:pt x="317" y="182"/>
                </a:lnTo>
                <a:close/>
              </a:path>
            </a:pathLst>
          </a:custGeom>
          <a:gradFill rotWithShape="1">
            <a:gsLst>
              <a:gs pos="0">
                <a:srgbClr val="F8B049"/>
              </a:gs>
              <a:gs pos="9000">
                <a:srgbClr val="B43E85"/>
              </a:gs>
              <a:gs pos="15500">
                <a:srgbClr val="C50849"/>
              </a:gs>
              <a:gs pos="16499">
                <a:srgbClr val="F952A0"/>
              </a:gs>
              <a:gs pos="18500">
                <a:srgbClr val="FEE7F2"/>
              </a:gs>
              <a:gs pos="39500">
                <a:srgbClr val="F8B049"/>
              </a:gs>
              <a:gs pos="43500">
                <a:srgbClr val="F8B049"/>
              </a:gs>
              <a:gs pos="50000">
                <a:srgbClr val="FC9FCB"/>
              </a:gs>
              <a:gs pos="56500">
                <a:srgbClr val="F8B049"/>
              </a:gs>
              <a:gs pos="60501">
                <a:srgbClr val="F8B049"/>
              </a:gs>
              <a:gs pos="81500">
                <a:srgbClr val="FEE7F2"/>
              </a:gs>
              <a:gs pos="83501">
                <a:srgbClr val="F952A0"/>
              </a:gs>
              <a:gs pos="84500">
                <a:srgbClr val="C50849"/>
              </a:gs>
              <a:gs pos="91000">
                <a:srgbClr val="B43E85"/>
              </a:gs>
              <a:gs pos="100000">
                <a:srgbClr val="F8B049"/>
              </a:gs>
            </a:gsLst>
            <a:lin ang="18900000" scaled="1"/>
          </a:gradFill>
          <a:ln w="0">
            <a:solidFill>
              <a:srgbClr val="DDFBFF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73" name="Line 31"/>
          <p:cNvSpPr>
            <a:spLocks noChangeShapeType="1"/>
          </p:cNvSpPr>
          <p:nvPr/>
        </p:nvSpPr>
        <p:spPr bwMode="auto">
          <a:xfrm flipV="1">
            <a:off x="1116013" y="4724400"/>
            <a:ext cx="1584325" cy="865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74" name="Line 32"/>
          <p:cNvSpPr>
            <a:spLocks noChangeShapeType="1"/>
          </p:cNvSpPr>
          <p:nvPr/>
        </p:nvSpPr>
        <p:spPr bwMode="auto">
          <a:xfrm>
            <a:off x="1187450" y="5372100"/>
            <a:ext cx="2232025" cy="503238"/>
          </a:xfrm>
          <a:prstGeom prst="line">
            <a:avLst/>
          </a:prstGeom>
          <a:noFill/>
          <a:ln w="28575">
            <a:solidFill>
              <a:srgbClr val="3399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75" name="Line 33"/>
          <p:cNvSpPr>
            <a:spLocks noChangeShapeType="1"/>
          </p:cNvSpPr>
          <p:nvPr/>
        </p:nvSpPr>
        <p:spPr bwMode="auto">
          <a:xfrm flipV="1">
            <a:off x="2195513" y="5084763"/>
            <a:ext cx="1584325" cy="8651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3576" name="Text Box 34"/>
          <p:cNvSpPr txBox="1">
            <a:spLocks noChangeArrowheads="1"/>
          </p:cNvSpPr>
          <p:nvPr/>
        </p:nvSpPr>
        <p:spPr bwMode="auto">
          <a:xfrm>
            <a:off x="1116013" y="5445125"/>
            <a:ext cx="6477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150</a:t>
            </a:r>
            <a:r>
              <a:rPr lang="en-US" b="1" baseline="30000">
                <a:cs typeface="Arial" charset="0"/>
              </a:rPr>
              <a:t>°</a:t>
            </a:r>
            <a:endParaRPr lang="en-US" b="1">
              <a:cs typeface="Arial" charset="0"/>
            </a:endParaRPr>
          </a:p>
        </p:txBody>
      </p:sp>
      <p:sp>
        <p:nvSpPr>
          <p:cNvPr id="23577" name="Text Box 35"/>
          <p:cNvSpPr txBox="1">
            <a:spLocks noChangeArrowheads="1"/>
          </p:cNvSpPr>
          <p:nvPr/>
        </p:nvSpPr>
        <p:spPr bwMode="auto">
          <a:xfrm>
            <a:off x="2339975" y="5300663"/>
            <a:ext cx="719138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/>
              <a:t>150</a:t>
            </a:r>
            <a:r>
              <a:rPr lang="en-US" b="1" baseline="30000">
                <a:cs typeface="Arial" charset="0"/>
              </a:rPr>
              <a:t>°</a:t>
            </a:r>
            <a:endParaRPr lang="en-US" b="1">
              <a:cs typeface="Arial" charset="0"/>
            </a:endParaRPr>
          </a:p>
        </p:txBody>
      </p:sp>
      <p:sp>
        <p:nvSpPr>
          <p:cNvPr id="23578" name="Rectangle 36"/>
          <p:cNvSpPr>
            <a:spLocks noChangeArrowheads="1"/>
          </p:cNvSpPr>
          <p:nvPr/>
        </p:nvSpPr>
        <p:spPr bwMode="auto">
          <a:xfrm>
            <a:off x="4787900" y="692150"/>
            <a:ext cx="3455988" cy="1439863"/>
          </a:xfrm>
          <a:prstGeom prst="rect">
            <a:avLst/>
          </a:prstGeom>
          <a:solidFill>
            <a:srgbClr val="DDFBF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err="1" smtClean="0">
                <a:solidFill>
                  <a:schemeClr val="accent2"/>
                </a:solidFill>
                <a:cs typeface="Arial" charset="0"/>
              </a:rPr>
              <a:t>Оскільки</a:t>
            </a:r>
            <a:r>
              <a:rPr lang="ru-RU" sz="2400" b="1" dirty="0" smtClean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ru-RU" sz="2400" b="1" dirty="0" err="1" smtClean="0">
                <a:solidFill>
                  <a:schemeClr val="accent2"/>
                </a:solidFill>
                <a:cs typeface="Arial" charset="0"/>
              </a:rPr>
              <a:t>внутрішні</a:t>
            </a:r>
            <a:endParaRPr lang="ru-RU" sz="2400" b="1" dirty="0">
              <a:solidFill>
                <a:schemeClr val="accent2"/>
              </a:solidFill>
              <a:cs typeface="Arial" charset="0"/>
            </a:endParaRPr>
          </a:p>
          <a:p>
            <a:pPr algn="ctr"/>
            <a:r>
              <a:rPr lang="ru-RU" sz="2400" b="1" dirty="0" err="1">
                <a:solidFill>
                  <a:srgbClr val="FF0000"/>
                </a:solidFill>
                <a:cs typeface="Arial" charset="0"/>
              </a:rPr>
              <a:t>різносторонні</a:t>
            </a:r>
            <a:endParaRPr lang="ru-RU" sz="2400" b="1" dirty="0">
              <a:solidFill>
                <a:schemeClr val="accent2"/>
              </a:solidFill>
              <a:cs typeface="Arial" charset="0"/>
            </a:endParaRPr>
          </a:p>
          <a:p>
            <a:pPr algn="ctr"/>
            <a:r>
              <a:rPr lang="ru-RU" sz="2400" b="1" dirty="0">
                <a:solidFill>
                  <a:schemeClr val="accent2"/>
                </a:solidFill>
                <a:cs typeface="Arial" charset="0"/>
              </a:rPr>
              <a:t>кути </a:t>
            </a:r>
            <a:r>
              <a:rPr lang="ru-RU" sz="2400" b="1" dirty="0" err="1" smtClean="0">
                <a:solidFill>
                  <a:srgbClr val="FF0000"/>
                </a:solidFill>
                <a:cs typeface="Arial" charset="0"/>
              </a:rPr>
              <a:t>рівні</a:t>
            </a:r>
            <a:r>
              <a:rPr lang="ru-RU" sz="2400" b="1" dirty="0" smtClean="0">
                <a:solidFill>
                  <a:srgbClr val="FF0000"/>
                </a:solidFill>
                <a:cs typeface="Arial" charset="0"/>
              </a:rPr>
              <a:t>,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то</a:t>
            </a:r>
            <a:r>
              <a:rPr lang="en-US" sz="2400" b="1" dirty="0" smtClean="0">
                <a:solidFill>
                  <a:schemeClr val="accent2"/>
                </a:solidFill>
              </a:rPr>
              <a:t> a</a:t>
            </a:r>
            <a:r>
              <a:rPr lang="en-US" sz="2400" b="1" dirty="0" smtClean="0">
                <a:solidFill>
                  <a:schemeClr val="accent2"/>
                </a:solidFill>
                <a:cs typeface="Arial" charset="0"/>
              </a:rPr>
              <a:t>||b</a:t>
            </a:r>
            <a:endParaRPr lang="en-US" sz="24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3579" name="Rectangle 37"/>
          <p:cNvSpPr>
            <a:spLocks noChangeArrowheads="1"/>
          </p:cNvSpPr>
          <p:nvPr/>
        </p:nvSpPr>
        <p:spPr bwMode="auto">
          <a:xfrm>
            <a:off x="4787900" y="2781300"/>
            <a:ext cx="3455988" cy="1079500"/>
          </a:xfrm>
          <a:prstGeom prst="rect">
            <a:avLst/>
          </a:prstGeom>
          <a:solidFill>
            <a:srgbClr val="DDFBF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err="1" smtClean="0">
                <a:solidFill>
                  <a:schemeClr val="accent2"/>
                </a:solidFill>
                <a:cs typeface="Arial" charset="0"/>
              </a:rPr>
              <a:t>Оскільки</a:t>
            </a:r>
            <a:endParaRPr lang="ru-RU" sz="2400" b="1" dirty="0">
              <a:solidFill>
                <a:schemeClr val="accent2"/>
              </a:solidFill>
              <a:cs typeface="Arial" charset="0"/>
            </a:endParaRPr>
          </a:p>
          <a:p>
            <a:pPr algn="ctr"/>
            <a:r>
              <a:rPr lang="uk-UA" sz="2400" b="1" dirty="0">
                <a:solidFill>
                  <a:srgbClr val="FF0000"/>
                </a:solidFill>
                <a:cs typeface="Arial" charset="0"/>
              </a:rPr>
              <a:t>відповідні </a:t>
            </a:r>
            <a:endParaRPr lang="ru-RU" sz="2400" b="1" dirty="0">
              <a:solidFill>
                <a:srgbClr val="FF0000"/>
              </a:solidFill>
              <a:cs typeface="Arial" charset="0"/>
            </a:endParaRPr>
          </a:p>
          <a:p>
            <a:pPr algn="ctr"/>
            <a:r>
              <a:rPr lang="ru-RU" sz="2400" b="1" dirty="0">
                <a:solidFill>
                  <a:schemeClr val="accent2"/>
                </a:solidFill>
                <a:cs typeface="Arial" charset="0"/>
              </a:rPr>
              <a:t>кути  </a:t>
            </a:r>
            <a:r>
              <a:rPr lang="ru-RU" sz="2400" b="1" dirty="0" err="1" smtClean="0">
                <a:solidFill>
                  <a:srgbClr val="FF0000"/>
                </a:solidFill>
                <a:cs typeface="Arial" charset="0"/>
              </a:rPr>
              <a:t>рівні</a:t>
            </a:r>
            <a:r>
              <a:rPr lang="en-US" sz="2400" b="1" dirty="0" smtClean="0">
                <a:solidFill>
                  <a:schemeClr val="accent2"/>
                </a:solidFill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</a:rPr>
              <a:t>, то </a:t>
            </a:r>
            <a:r>
              <a:rPr lang="en-US" sz="2400" b="1" dirty="0" smtClean="0">
                <a:solidFill>
                  <a:schemeClr val="accent2"/>
                </a:solidFill>
              </a:rPr>
              <a:t>a</a:t>
            </a:r>
            <a:r>
              <a:rPr lang="en-US" sz="2400" b="1" dirty="0" smtClean="0">
                <a:solidFill>
                  <a:schemeClr val="accent2"/>
                </a:solidFill>
                <a:cs typeface="Arial" charset="0"/>
              </a:rPr>
              <a:t>||b</a:t>
            </a:r>
            <a:endParaRPr lang="en-US" sz="24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3580" name="Rectangle 38"/>
          <p:cNvSpPr>
            <a:spLocks noChangeArrowheads="1"/>
          </p:cNvSpPr>
          <p:nvPr/>
        </p:nvSpPr>
        <p:spPr bwMode="auto">
          <a:xfrm>
            <a:off x="4716463" y="4581525"/>
            <a:ext cx="3600450" cy="1441450"/>
          </a:xfrm>
          <a:prstGeom prst="rect">
            <a:avLst/>
          </a:prstGeom>
          <a:solidFill>
            <a:srgbClr val="DDFBFF"/>
          </a:solidFill>
          <a:ln w="9525">
            <a:solidFill>
              <a:schemeClr val="hlink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err="1" smtClean="0">
                <a:solidFill>
                  <a:schemeClr val="accent2"/>
                </a:solidFill>
              </a:rPr>
              <a:t>Оскільки</a:t>
            </a:r>
            <a:r>
              <a:rPr lang="ru-RU" sz="2400" b="1" dirty="0" smtClean="0">
                <a:solidFill>
                  <a:schemeClr val="accent2"/>
                </a:solidFill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  <a:cs typeface="Arial" charset="0"/>
              </a:rPr>
              <a:t>сума</a:t>
            </a:r>
            <a:endParaRPr lang="ru-RU" sz="2400" b="1" dirty="0">
              <a:solidFill>
                <a:schemeClr val="accent2"/>
              </a:solidFill>
              <a:cs typeface="Arial" charset="0"/>
            </a:endParaRPr>
          </a:p>
          <a:p>
            <a:pPr algn="ctr"/>
            <a:r>
              <a:rPr lang="ru-RU" sz="2400" b="1" dirty="0" err="1">
                <a:solidFill>
                  <a:schemeClr val="accent2"/>
                </a:solidFill>
                <a:cs typeface="Arial" charset="0"/>
              </a:rPr>
              <a:t>внутрішніх</a:t>
            </a:r>
            <a:endParaRPr lang="ru-RU" sz="2400" b="1" dirty="0">
              <a:solidFill>
                <a:schemeClr val="accent2"/>
              </a:solidFill>
              <a:cs typeface="Arial" charset="0"/>
            </a:endParaRPr>
          </a:p>
          <a:p>
            <a:pPr algn="ctr"/>
            <a:r>
              <a:rPr lang="ru-RU" sz="2400" b="1" dirty="0" err="1">
                <a:solidFill>
                  <a:srgbClr val="FF0000"/>
                </a:solidFill>
                <a:cs typeface="Arial" charset="0"/>
              </a:rPr>
              <a:t>односторонніх</a:t>
            </a:r>
            <a:r>
              <a:rPr lang="ru-RU" sz="2400" b="1" dirty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ru-RU" sz="2400" b="1" dirty="0" err="1">
                <a:solidFill>
                  <a:schemeClr val="accent2"/>
                </a:solidFill>
                <a:cs typeface="Arial" charset="0"/>
              </a:rPr>
              <a:t>кутів</a:t>
            </a:r>
            <a:endParaRPr lang="ru-RU" sz="2400" b="1" dirty="0">
              <a:solidFill>
                <a:schemeClr val="accent2"/>
              </a:solidFill>
              <a:cs typeface="Arial" charset="0"/>
            </a:endParaRPr>
          </a:p>
          <a:p>
            <a:pPr algn="ctr"/>
            <a:r>
              <a:rPr lang="ru-RU" sz="2400" b="1" dirty="0" err="1">
                <a:solidFill>
                  <a:schemeClr val="accent2"/>
                </a:solidFill>
                <a:cs typeface="Arial" charset="0"/>
              </a:rPr>
              <a:t>дорівнює</a:t>
            </a:r>
            <a:r>
              <a:rPr lang="ru-RU" sz="2400" b="1" dirty="0">
                <a:solidFill>
                  <a:srgbClr val="FF0000"/>
                </a:solidFill>
                <a:cs typeface="Arial" charset="0"/>
              </a:rPr>
              <a:t> 180</a:t>
            </a:r>
            <a:r>
              <a:rPr lang="en-US" sz="2400" b="1" dirty="0" smtClean="0">
                <a:solidFill>
                  <a:srgbClr val="FF0000"/>
                </a:solidFill>
                <a:cs typeface="Arial" charset="0"/>
              </a:rPr>
              <a:t>°</a:t>
            </a:r>
            <a:r>
              <a:rPr lang="ru-RU" sz="2400" b="1" dirty="0" smtClean="0">
                <a:solidFill>
                  <a:srgbClr val="FF0000"/>
                </a:solidFill>
                <a:cs typeface="Arial" charset="0"/>
              </a:rPr>
              <a:t>, 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cs typeface="Arial" charset="0"/>
              </a:rPr>
              <a:t>то</a:t>
            </a:r>
            <a:r>
              <a:rPr lang="ru-RU" sz="2400" b="1" dirty="0" smtClean="0">
                <a:solidFill>
                  <a:srgbClr val="FF0000"/>
                </a:solidFill>
                <a:cs typeface="Arial" charset="0"/>
              </a:rPr>
              <a:t> </a:t>
            </a:r>
            <a:r>
              <a:rPr lang="en-US" sz="2400" b="1" dirty="0" smtClean="0">
                <a:solidFill>
                  <a:schemeClr val="accent2"/>
                </a:solidFill>
              </a:rPr>
              <a:t>a</a:t>
            </a:r>
            <a:r>
              <a:rPr lang="en-US" sz="2400" b="1" dirty="0" smtClean="0">
                <a:solidFill>
                  <a:schemeClr val="accent2"/>
                </a:solidFill>
                <a:cs typeface="Arial" charset="0"/>
              </a:rPr>
              <a:t>||b</a:t>
            </a:r>
            <a:endParaRPr lang="en-US" sz="2400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14375" name="AutoShape 39"/>
          <p:cNvSpPr>
            <a:spLocks noChangeArrowheads="1"/>
          </p:cNvSpPr>
          <p:nvPr/>
        </p:nvSpPr>
        <p:spPr bwMode="auto">
          <a:xfrm rot="-1500280">
            <a:off x="4213225" y="1779588"/>
            <a:ext cx="360363" cy="3671887"/>
          </a:xfrm>
          <a:prstGeom prst="upDownArrow">
            <a:avLst>
              <a:gd name="adj1" fmla="val 50000"/>
              <a:gd name="adj2" fmla="val 203788"/>
            </a:avLst>
          </a:prstGeom>
          <a:solidFill>
            <a:srgbClr val="FFFF00"/>
          </a:solidFill>
          <a:ln w="9525">
            <a:solidFill>
              <a:srgbClr val="FEA0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4000"/>
          </a:p>
        </p:txBody>
      </p:sp>
      <p:sp>
        <p:nvSpPr>
          <p:cNvPr id="14376" name="AutoShape 40"/>
          <p:cNvSpPr>
            <a:spLocks noChangeArrowheads="1"/>
          </p:cNvSpPr>
          <p:nvPr/>
        </p:nvSpPr>
        <p:spPr bwMode="auto">
          <a:xfrm rot="5400000">
            <a:off x="4067968" y="2421732"/>
            <a:ext cx="360363" cy="1943100"/>
          </a:xfrm>
          <a:prstGeom prst="upDownArrow">
            <a:avLst>
              <a:gd name="adj1" fmla="val 50000"/>
              <a:gd name="adj2" fmla="val 107841"/>
            </a:avLst>
          </a:prstGeom>
          <a:solidFill>
            <a:srgbClr val="339966"/>
          </a:solidFill>
          <a:ln w="9525">
            <a:solidFill>
              <a:srgbClr val="FEA0EA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 sz="4000"/>
          </a:p>
        </p:txBody>
      </p:sp>
      <p:sp>
        <p:nvSpPr>
          <p:cNvPr id="14377" name="AutoShape 41"/>
          <p:cNvSpPr>
            <a:spLocks noChangeArrowheads="1"/>
          </p:cNvSpPr>
          <p:nvPr/>
        </p:nvSpPr>
        <p:spPr bwMode="auto">
          <a:xfrm rot="2004099">
            <a:off x="4079875" y="1223963"/>
            <a:ext cx="360363" cy="4295775"/>
          </a:xfrm>
          <a:prstGeom prst="upDownArrow">
            <a:avLst>
              <a:gd name="adj1" fmla="val 50000"/>
              <a:gd name="adj2" fmla="val 238414"/>
            </a:avLst>
          </a:prstGeom>
          <a:solidFill>
            <a:srgbClr val="FFFF00"/>
          </a:solidFill>
          <a:ln w="9525">
            <a:solidFill>
              <a:srgbClr val="FEA0EA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4000"/>
          </a:p>
        </p:txBody>
      </p:sp>
      <p:sp>
        <p:nvSpPr>
          <p:cNvPr id="23584" name="AutoShape 42"/>
          <p:cNvSpPr>
            <a:spLocks noChangeArrowheads="1"/>
          </p:cNvSpPr>
          <p:nvPr/>
        </p:nvSpPr>
        <p:spPr bwMode="auto">
          <a:xfrm>
            <a:off x="0" y="981075"/>
            <a:ext cx="914400" cy="914400"/>
          </a:xfrm>
          <a:prstGeom prst="star4">
            <a:avLst>
              <a:gd name="adj" fmla="val 12500"/>
            </a:avLst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1</a:t>
            </a:r>
          </a:p>
        </p:txBody>
      </p:sp>
      <p:sp>
        <p:nvSpPr>
          <p:cNvPr id="23585" name="AutoShape 43"/>
          <p:cNvSpPr>
            <a:spLocks noChangeArrowheads="1"/>
          </p:cNvSpPr>
          <p:nvPr/>
        </p:nvSpPr>
        <p:spPr bwMode="auto">
          <a:xfrm>
            <a:off x="0" y="2781300"/>
            <a:ext cx="914400" cy="9144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2</a:t>
            </a:r>
          </a:p>
        </p:txBody>
      </p:sp>
      <p:sp>
        <p:nvSpPr>
          <p:cNvPr id="23586" name="AutoShape 44"/>
          <p:cNvSpPr>
            <a:spLocks noChangeArrowheads="1"/>
          </p:cNvSpPr>
          <p:nvPr/>
        </p:nvSpPr>
        <p:spPr bwMode="auto">
          <a:xfrm>
            <a:off x="0" y="4797425"/>
            <a:ext cx="914400" cy="914400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5E9EFF"/>
              </a:gs>
              <a:gs pos="20000">
                <a:srgbClr val="85C2FF"/>
              </a:gs>
              <a:gs pos="35001">
                <a:srgbClr val="C4D6EB"/>
              </a:gs>
              <a:gs pos="50000">
                <a:srgbClr val="FFEBFA"/>
              </a:gs>
              <a:gs pos="64999">
                <a:srgbClr val="C4D6EB"/>
              </a:gs>
              <a:gs pos="80000">
                <a:srgbClr val="85C2FF"/>
              </a:gs>
              <a:gs pos="100000">
                <a:srgbClr val="5E9E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/>
              <a:t>3</a:t>
            </a:r>
          </a:p>
        </p:txBody>
      </p:sp>
      <p:sp>
        <p:nvSpPr>
          <p:cNvPr id="23588" name="AutoShape 47"/>
          <p:cNvSpPr>
            <a:spLocks noChangeArrowheads="1"/>
          </p:cNvSpPr>
          <p:nvPr/>
        </p:nvSpPr>
        <p:spPr bwMode="auto">
          <a:xfrm>
            <a:off x="8229600" y="1196975"/>
            <a:ext cx="914400" cy="914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89" name="AutoShape 48"/>
          <p:cNvSpPr>
            <a:spLocks noChangeArrowheads="1"/>
          </p:cNvSpPr>
          <p:nvPr/>
        </p:nvSpPr>
        <p:spPr bwMode="auto">
          <a:xfrm>
            <a:off x="8229600" y="2852738"/>
            <a:ext cx="914400" cy="914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90" name="AutoShape 49"/>
          <p:cNvSpPr>
            <a:spLocks noChangeArrowheads="1"/>
          </p:cNvSpPr>
          <p:nvPr/>
        </p:nvSpPr>
        <p:spPr bwMode="auto">
          <a:xfrm>
            <a:off x="8229600" y="5013325"/>
            <a:ext cx="914400" cy="914400"/>
          </a:xfrm>
          <a:prstGeom prst="star24">
            <a:avLst>
              <a:gd name="adj" fmla="val 37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3591" name="WordArt 50"/>
          <p:cNvSpPr>
            <a:spLocks noChangeArrowheads="1" noChangeShapeType="1" noTextEdit="1"/>
          </p:cNvSpPr>
          <p:nvPr/>
        </p:nvSpPr>
        <p:spPr bwMode="auto">
          <a:xfrm>
            <a:off x="8532813" y="1341438"/>
            <a:ext cx="228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"/>
                <a:cs typeface="Arial"/>
              </a:rPr>
              <a:t>А</a:t>
            </a:r>
          </a:p>
        </p:txBody>
      </p:sp>
      <p:sp>
        <p:nvSpPr>
          <p:cNvPr id="23592" name="WordArt 51"/>
          <p:cNvSpPr>
            <a:spLocks noChangeArrowheads="1" noChangeShapeType="1" noTextEdit="1"/>
          </p:cNvSpPr>
          <p:nvPr/>
        </p:nvSpPr>
        <p:spPr bwMode="auto">
          <a:xfrm>
            <a:off x="8532813" y="2924175"/>
            <a:ext cx="228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В</a:t>
            </a:r>
          </a:p>
        </p:txBody>
      </p:sp>
      <p:sp>
        <p:nvSpPr>
          <p:cNvPr id="23593" name="WordArt 52"/>
          <p:cNvSpPr>
            <a:spLocks noChangeArrowheads="1" noChangeShapeType="1" noTextEdit="1"/>
          </p:cNvSpPr>
          <p:nvPr/>
        </p:nvSpPr>
        <p:spPr bwMode="auto">
          <a:xfrm>
            <a:off x="8532813" y="5084763"/>
            <a:ext cx="228600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"/>
                <a:cs typeface="Arial"/>
              </a:rPr>
              <a:t>С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13537" y="-30376"/>
            <a:ext cx="6486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</a:t>
            </a:r>
            <a:r>
              <a:rPr lang="ru-RU" sz="4000" dirty="0" err="1" smtClean="0"/>
              <a:t>Знайди</a:t>
            </a:r>
            <a:r>
              <a:rPr lang="ru-RU" sz="4000" dirty="0" smtClean="0"/>
              <a:t> </a:t>
            </a:r>
            <a:r>
              <a:rPr lang="ru-RU" sz="4000" dirty="0" err="1" smtClean="0"/>
              <a:t>відповідність</a:t>
            </a:r>
            <a:r>
              <a:rPr lang="ru-RU" sz="4000" dirty="0" smtClean="0"/>
              <a:t>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99941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4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14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0"/>
                                        <p:tgtEl>
                                          <p:spTgt spid="14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75" grpId="0" animBg="1"/>
      <p:bldP spid="14376" grpId="0" animBg="1"/>
      <p:bldP spid="1437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284663" y="3357563"/>
            <a:ext cx="1325562" cy="1566862"/>
            <a:chOff x="2699" y="2115"/>
            <a:chExt cx="835" cy="987"/>
          </a:xfrm>
        </p:grpSpPr>
        <p:grpSp>
          <p:nvGrpSpPr>
            <p:cNvPr id="2086" name="Group 3"/>
            <p:cNvGrpSpPr>
              <a:grpSpLocks/>
            </p:cNvGrpSpPr>
            <p:nvPr/>
          </p:nvGrpSpPr>
          <p:grpSpPr bwMode="auto">
            <a:xfrm>
              <a:off x="2699" y="2115"/>
              <a:ext cx="835" cy="987"/>
              <a:chOff x="2699" y="2115"/>
              <a:chExt cx="835" cy="987"/>
            </a:xfrm>
          </p:grpSpPr>
          <p:sp>
            <p:nvSpPr>
              <p:cNvPr id="2088" name="Freeform 4"/>
              <p:cNvSpPr>
                <a:spLocks/>
              </p:cNvSpPr>
              <p:nvPr/>
            </p:nvSpPr>
            <p:spPr bwMode="auto">
              <a:xfrm>
                <a:off x="2742" y="2610"/>
                <a:ext cx="792" cy="492"/>
              </a:xfrm>
              <a:custGeom>
                <a:avLst/>
                <a:gdLst>
                  <a:gd name="T0" fmla="*/ 6 w 792"/>
                  <a:gd name="T1" fmla="*/ 0 h 492"/>
                  <a:gd name="T2" fmla="*/ 0 w 792"/>
                  <a:gd name="T3" fmla="*/ 18 h 492"/>
                  <a:gd name="T4" fmla="*/ 6 w 792"/>
                  <a:gd name="T5" fmla="*/ 228 h 492"/>
                  <a:gd name="T6" fmla="*/ 36 w 792"/>
                  <a:gd name="T7" fmla="*/ 306 h 492"/>
                  <a:gd name="T8" fmla="*/ 330 w 792"/>
                  <a:gd name="T9" fmla="*/ 462 h 492"/>
                  <a:gd name="T10" fmla="*/ 492 w 792"/>
                  <a:gd name="T11" fmla="*/ 492 h 492"/>
                  <a:gd name="T12" fmla="*/ 654 w 792"/>
                  <a:gd name="T13" fmla="*/ 486 h 492"/>
                  <a:gd name="T14" fmla="*/ 762 w 792"/>
                  <a:gd name="T15" fmla="*/ 444 h 492"/>
                  <a:gd name="T16" fmla="*/ 792 w 792"/>
                  <a:gd name="T17" fmla="*/ 408 h 492"/>
                  <a:gd name="T18" fmla="*/ 365 w 792"/>
                  <a:gd name="T19" fmla="*/ 4 h 492"/>
                  <a:gd name="T20" fmla="*/ 6 w 792"/>
                  <a:gd name="T21" fmla="*/ 0 h 4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92"/>
                  <a:gd name="T34" fmla="*/ 0 h 492"/>
                  <a:gd name="T35" fmla="*/ 792 w 792"/>
                  <a:gd name="T36" fmla="*/ 492 h 49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92" h="492">
                    <a:moveTo>
                      <a:pt x="6" y="0"/>
                    </a:moveTo>
                    <a:cubicBezTo>
                      <a:pt x="4" y="6"/>
                      <a:pt x="0" y="12"/>
                      <a:pt x="0" y="18"/>
                    </a:cubicBezTo>
                    <a:cubicBezTo>
                      <a:pt x="0" y="88"/>
                      <a:pt x="2" y="158"/>
                      <a:pt x="6" y="228"/>
                    </a:cubicBezTo>
                    <a:cubicBezTo>
                      <a:pt x="7" y="250"/>
                      <a:pt x="17" y="290"/>
                      <a:pt x="36" y="306"/>
                    </a:cubicBezTo>
                    <a:cubicBezTo>
                      <a:pt x="110" y="371"/>
                      <a:pt x="235" y="438"/>
                      <a:pt x="330" y="462"/>
                    </a:cubicBezTo>
                    <a:cubicBezTo>
                      <a:pt x="371" y="490"/>
                      <a:pt x="447" y="489"/>
                      <a:pt x="492" y="492"/>
                    </a:cubicBezTo>
                    <a:cubicBezTo>
                      <a:pt x="546" y="490"/>
                      <a:pt x="600" y="491"/>
                      <a:pt x="654" y="486"/>
                    </a:cubicBezTo>
                    <a:cubicBezTo>
                      <a:pt x="693" y="482"/>
                      <a:pt x="726" y="456"/>
                      <a:pt x="762" y="444"/>
                    </a:cubicBezTo>
                    <a:cubicBezTo>
                      <a:pt x="787" y="406"/>
                      <a:pt x="772" y="408"/>
                      <a:pt x="792" y="408"/>
                    </a:cubicBezTo>
                    <a:lnTo>
                      <a:pt x="365" y="4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path path="rect">
                  <a:fillToRect r="100000" b="100000"/>
                </a:path>
              </a:gradFill>
              <a:ln w="9525" cap="rnd">
                <a:solidFill>
                  <a:srgbClr val="CCFFCC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9" name="Freeform 5"/>
              <p:cNvSpPr>
                <a:spLocks/>
              </p:cNvSpPr>
              <p:nvPr/>
            </p:nvSpPr>
            <p:spPr bwMode="auto">
              <a:xfrm rot="10800000">
                <a:off x="2699" y="2115"/>
                <a:ext cx="792" cy="492"/>
              </a:xfrm>
              <a:custGeom>
                <a:avLst/>
                <a:gdLst>
                  <a:gd name="T0" fmla="*/ 6 w 792"/>
                  <a:gd name="T1" fmla="*/ 0 h 492"/>
                  <a:gd name="T2" fmla="*/ 0 w 792"/>
                  <a:gd name="T3" fmla="*/ 18 h 492"/>
                  <a:gd name="T4" fmla="*/ 6 w 792"/>
                  <a:gd name="T5" fmla="*/ 228 h 492"/>
                  <a:gd name="T6" fmla="*/ 36 w 792"/>
                  <a:gd name="T7" fmla="*/ 306 h 492"/>
                  <a:gd name="T8" fmla="*/ 330 w 792"/>
                  <a:gd name="T9" fmla="*/ 462 h 492"/>
                  <a:gd name="T10" fmla="*/ 492 w 792"/>
                  <a:gd name="T11" fmla="*/ 492 h 492"/>
                  <a:gd name="T12" fmla="*/ 654 w 792"/>
                  <a:gd name="T13" fmla="*/ 486 h 492"/>
                  <a:gd name="T14" fmla="*/ 762 w 792"/>
                  <a:gd name="T15" fmla="*/ 444 h 492"/>
                  <a:gd name="T16" fmla="*/ 792 w 792"/>
                  <a:gd name="T17" fmla="*/ 408 h 492"/>
                  <a:gd name="T18" fmla="*/ 365 w 792"/>
                  <a:gd name="T19" fmla="*/ 4 h 492"/>
                  <a:gd name="T20" fmla="*/ 6 w 792"/>
                  <a:gd name="T21" fmla="*/ 0 h 49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792"/>
                  <a:gd name="T34" fmla="*/ 0 h 492"/>
                  <a:gd name="T35" fmla="*/ 792 w 792"/>
                  <a:gd name="T36" fmla="*/ 492 h 49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792" h="492">
                    <a:moveTo>
                      <a:pt x="6" y="0"/>
                    </a:moveTo>
                    <a:cubicBezTo>
                      <a:pt x="4" y="6"/>
                      <a:pt x="0" y="12"/>
                      <a:pt x="0" y="18"/>
                    </a:cubicBezTo>
                    <a:cubicBezTo>
                      <a:pt x="0" y="88"/>
                      <a:pt x="2" y="158"/>
                      <a:pt x="6" y="228"/>
                    </a:cubicBezTo>
                    <a:cubicBezTo>
                      <a:pt x="7" y="250"/>
                      <a:pt x="17" y="290"/>
                      <a:pt x="36" y="306"/>
                    </a:cubicBezTo>
                    <a:cubicBezTo>
                      <a:pt x="110" y="371"/>
                      <a:pt x="235" y="438"/>
                      <a:pt x="330" y="462"/>
                    </a:cubicBezTo>
                    <a:cubicBezTo>
                      <a:pt x="371" y="490"/>
                      <a:pt x="447" y="489"/>
                      <a:pt x="492" y="492"/>
                    </a:cubicBezTo>
                    <a:cubicBezTo>
                      <a:pt x="546" y="490"/>
                      <a:pt x="600" y="491"/>
                      <a:pt x="654" y="486"/>
                    </a:cubicBezTo>
                    <a:cubicBezTo>
                      <a:pt x="693" y="482"/>
                      <a:pt x="726" y="456"/>
                      <a:pt x="762" y="444"/>
                    </a:cubicBezTo>
                    <a:cubicBezTo>
                      <a:pt x="787" y="406"/>
                      <a:pt x="772" y="408"/>
                      <a:pt x="792" y="408"/>
                    </a:cubicBezTo>
                    <a:lnTo>
                      <a:pt x="365" y="4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5E9EFF"/>
                  </a:gs>
                  <a:gs pos="39999">
                    <a:srgbClr val="85C2FF"/>
                  </a:gs>
                  <a:gs pos="70000">
                    <a:srgbClr val="C4D6EB"/>
                  </a:gs>
                  <a:gs pos="100000">
                    <a:srgbClr val="FFEBFA"/>
                  </a:gs>
                </a:gsLst>
                <a:path path="rect">
                  <a:fillToRect t="100000" r="100000"/>
                </a:path>
              </a:gradFill>
              <a:ln w="9525" cap="rnd">
                <a:solidFill>
                  <a:srgbClr val="CCFFCC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2087" name="Text Box 6"/>
            <p:cNvSpPr txBox="1">
              <a:spLocks noChangeArrowheads="1"/>
            </p:cNvSpPr>
            <p:nvPr/>
          </p:nvSpPr>
          <p:spPr bwMode="auto">
            <a:xfrm>
              <a:off x="3061" y="2251"/>
              <a:ext cx="31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400" b="1"/>
                <a:t>3</a:t>
              </a:r>
            </a:p>
          </p:txBody>
        </p:sp>
      </p:grpSp>
      <p:grpSp>
        <p:nvGrpSpPr>
          <p:cNvPr id="2052" name="Group 7"/>
          <p:cNvGrpSpPr>
            <a:grpSpLocks/>
          </p:cNvGrpSpPr>
          <p:nvPr/>
        </p:nvGrpSpPr>
        <p:grpSpPr bwMode="auto">
          <a:xfrm>
            <a:off x="285886" y="620773"/>
            <a:ext cx="7381739" cy="1169552"/>
            <a:chOff x="172" y="-495"/>
            <a:chExt cx="4689" cy="334823"/>
          </a:xfrm>
          <a:solidFill>
            <a:schemeClr val="bg1"/>
          </a:solidFill>
        </p:grpSpPr>
        <p:sp>
          <p:nvSpPr>
            <p:cNvPr id="2071" name="Text Box 8"/>
            <p:cNvSpPr txBox="1">
              <a:spLocks noChangeArrowheads="1"/>
            </p:cNvSpPr>
            <p:nvPr/>
          </p:nvSpPr>
          <p:spPr bwMode="auto">
            <a:xfrm>
              <a:off x="172" y="-495"/>
              <a:ext cx="4689" cy="33482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800" b="1" dirty="0">
                  <a:solidFill>
                    <a:schemeClr val="accent2"/>
                  </a:solidFill>
                </a:rPr>
                <a:t>           </a:t>
              </a:r>
              <a:r>
                <a:rPr lang="ru-RU" sz="2800" b="1" dirty="0"/>
                <a:t>Дано:                    ,                      .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ru-RU" sz="2800" b="1" dirty="0"/>
                <a:t>                                  Довести: </a:t>
              </a:r>
              <a:r>
                <a:rPr lang="en-US" sz="2800" b="1" i="1" dirty="0"/>
                <a:t>m </a:t>
              </a:r>
              <a:r>
                <a:rPr lang="en-US" sz="2800" b="1" dirty="0" err="1">
                  <a:cs typeface="Arial" charset="0"/>
                </a:rPr>
                <a:t>ll</a:t>
              </a:r>
              <a:r>
                <a:rPr lang="en-US" sz="2800" b="1" dirty="0">
                  <a:cs typeface="Arial" charset="0"/>
                </a:rPr>
                <a:t> </a:t>
              </a:r>
              <a:r>
                <a:rPr lang="en-US" sz="2800" b="1" i="1" dirty="0">
                  <a:cs typeface="Arial" charset="0"/>
                </a:rPr>
                <a:t>n.</a:t>
              </a:r>
            </a:p>
          </p:txBody>
        </p:sp>
        <p:grpSp>
          <p:nvGrpSpPr>
            <p:cNvPr id="2072" name="Group 9"/>
            <p:cNvGrpSpPr>
              <a:grpSpLocks/>
            </p:cNvGrpSpPr>
            <p:nvPr/>
          </p:nvGrpSpPr>
          <p:grpSpPr bwMode="auto">
            <a:xfrm>
              <a:off x="1610" y="73"/>
              <a:ext cx="1174" cy="176285"/>
              <a:chOff x="1882" y="1207"/>
              <a:chExt cx="1174" cy="176285"/>
            </a:xfrm>
            <a:grpFill/>
          </p:grpSpPr>
          <p:sp>
            <p:nvSpPr>
              <p:cNvPr id="2080" name="AutoShape 10"/>
              <p:cNvSpPr>
                <a:spLocks noChangeAspect="1" noChangeArrowheads="1" noTextEdit="1"/>
              </p:cNvSpPr>
              <p:nvPr/>
            </p:nvSpPr>
            <p:spPr bwMode="auto">
              <a:xfrm>
                <a:off x="1882" y="1207"/>
                <a:ext cx="1174" cy="42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81" name="Rectangle 11"/>
              <p:cNvSpPr>
                <a:spLocks noChangeArrowheads="1"/>
              </p:cNvSpPr>
              <p:nvPr/>
            </p:nvSpPr>
            <p:spPr bwMode="auto">
              <a:xfrm>
                <a:off x="2927" y="1222"/>
                <a:ext cx="75" cy="10132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300" dirty="0">
                    <a:latin typeface="Symbol" pitchFamily="18" charset="2"/>
                  </a:rPr>
                  <a:t>°</a:t>
                </a:r>
                <a:endParaRPr lang="ru-RU" dirty="0"/>
              </a:p>
            </p:txBody>
          </p:sp>
          <p:sp>
            <p:nvSpPr>
              <p:cNvPr id="2082" name="Rectangle 12"/>
              <p:cNvSpPr>
                <a:spLocks noChangeArrowheads="1"/>
              </p:cNvSpPr>
              <p:nvPr/>
            </p:nvSpPr>
            <p:spPr bwMode="auto">
              <a:xfrm>
                <a:off x="2347" y="1232"/>
                <a:ext cx="179" cy="17622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4000" dirty="0">
                    <a:latin typeface="Symbol" pitchFamily="18" charset="2"/>
                  </a:rPr>
                  <a:t>=</a:t>
                </a:r>
                <a:endParaRPr lang="ru-RU" dirty="0"/>
              </a:p>
            </p:txBody>
          </p:sp>
          <p:sp>
            <p:nvSpPr>
              <p:cNvPr id="2083" name="Rectangle 13"/>
              <p:cNvSpPr>
                <a:spLocks noChangeArrowheads="1"/>
              </p:cNvSpPr>
              <p:nvPr/>
            </p:nvSpPr>
            <p:spPr bwMode="auto">
              <a:xfrm>
                <a:off x="1926" y="1232"/>
                <a:ext cx="250" cy="17622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4000" dirty="0">
                    <a:latin typeface="Symbol" pitchFamily="18" charset="2"/>
                  </a:rPr>
                  <a:t>Р</a:t>
                </a:r>
                <a:endParaRPr lang="ru-RU" dirty="0"/>
              </a:p>
            </p:txBody>
          </p:sp>
          <p:sp>
            <p:nvSpPr>
              <p:cNvPr id="2084" name="Rectangle 14"/>
              <p:cNvSpPr>
                <a:spLocks noChangeArrowheads="1"/>
              </p:cNvSpPr>
              <p:nvPr/>
            </p:nvSpPr>
            <p:spPr bwMode="auto">
              <a:xfrm>
                <a:off x="2598" y="1269"/>
                <a:ext cx="326" cy="17622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4000" dirty="0">
                    <a:latin typeface="Times New Roman" pitchFamily="18" charset="0"/>
                  </a:rPr>
                  <a:t>24</a:t>
                </a:r>
                <a:endParaRPr lang="ru-RU" dirty="0"/>
              </a:p>
            </p:txBody>
          </p:sp>
          <p:sp>
            <p:nvSpPr>
              <p:cNvPr id="2085" name="Rectangle 15"/>
              <p:cNvSpPr>
                <a:spLocks noChangeArrowheads="1"/>
              </p:cNvSpPr>
              <p:nvPr/>
            </p:nvSpPr>
            <p:spPr bwMode="auto">
              <a:xfrm>
                <a:off x="2140" y="1270"/>
                <a:ext cx="163" cy="17622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4000" dirty="0">
                    <a:latin typeface="Times New Roman" pitchFamily="18" charset="0"/>
                  </a:rPr>
                  <a:t>1</a:t>
                </a:r>
                <a:endParaRPr lang="ru-RU" dirty="0"/>
              </a:p>
            </p:txBody>
          </p:sp>
        </p:grpSp>
        <p:grpSp>
          <p:nvGrpSpPr>
            <p:cNvPr id="2073" name="Group 16"/>
            <p:cNvGrpSpPr>
              <a:grpSpLocks/>
            </p:cNvGrpSpPr>
            <p:nvPr/>
          </p:nvGrpSpPr>
          <p:grpSpPr bwMode="auto">
            <a:xfrm>
              <a:off x="2971" y="73"/>
              <a:ext cx="1225" cy="163063"/>
              <a:chOff x="2018" y="2044"/>
              <a:chExt cx="1225" cy="163063"/>
            </a:xfrm>
            <a:grpFill/>
          </p:grpSpPr>
          <p:sp>
            <p:nvSpPr>
              <p:cNvPr id="2074" name="AutoShape 17"/>
              <p:cNvSpPr>
                <a:spLocks noChangeAspect="1" noChangeArrowheads="1" noTextEdit="1"/>
              </p:cNvSpPr>
              <p:nvPr/>
            </p:nvSpPr>
            <p:spPr bwMode="auto">
              <a:xfrm>
                <a:off x="2018" y="2044"/>
                <a:ext cx="1225" cy="39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075" name="Rectangle 18"/>
              <p:cNvSpPr>
                <a:spLocks noChangeArrowheads="1"/>
              </p:cNvSpPr>
              <p:nvPr/>
            </p:nvSpPr>
            <p:spPr bwMode="auto">
              <a:xfrm>
                <a:off x="3134" y="2059"/>
                <a:ext cx="71" cy="9692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2200" dirty="0">
                    <a:latin typeface="Symbol" pitchFamily="18" charset="2"/>
                  </a:rPr>
                  <a:t>°</a:t>
                </a:r>
                <a:endParaRPr lang="ru-RU" dirty="0"/>
              </a:p>
            </p:txBody>
          </p:sp>
          <p:sp>
            <p:nvSpPr>
              <p:cNvPr id="2076" name="Rectangle 19"/>
              <p:cNvSpPr>
                <a:spLocks noChangeArrowheads="1"/>
              </p:cNvSpPr>
              <p:nvPr/>
            </p:nvSpPr>
            <p:spPr bwMode="auto">
              <a:xfrm>
                <a:off x="2500" y="2067"/>
                <a:ext cx="165" cy="16300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3700" dirty="0">
                    <a:latin typeface="Symbol" pitchFamily="18" charset="2"/>
                  </a:rPr>
                  <a:t>=</a:t>
                </a:r>
                <a:endParaRPr lang="ru-RU" dirty="0"/>
              </a:p>
            </p:txBody>
          </p:sp>
          <p:sp>
            <p:nvSpPr>
              <p:cNvPr id="2077" name="Rectangle 20"/>
              <p:cNvSpPr>
                <a:spLocks noChangeArrowheads="1"/>
              </p:cNvSpPr>
              <p:nvPr/>
            </p:nvSpPr>
            <p:spPr bwMode="auto">
              <a:xfrm>
                <a:off x="2059" y="2067"/>
                <a:ext cx="231" cy="16303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3700" dirty="0">
                    <a:latin typeface="Symbol" pitchFamily="18" charset="2"/>
                  </a:rPr>
                  <a:t>Р</a:t>
                </a:r>
                <a:endParaRPr lang="ru-RU" dirty="0"/>
              </a:p>
            </p:txBody>
          </p:sp>
          <p:sp>
            <p:nvSpPr>
              <p:cNvPr id="2078" name="Rectangle 21"/>
              <p:cNvSpPr>
                <a:spLocks noChangeArrowheads="1"/>
              </p:cNvSpPr>
              <p:nvPr/>
            </p:nvSpPr>
            <p:spPr bwMode="auto">
              <a:xfrm>
                <a:off x="2696" y="2101"/>
                <a:ext cx="452" cy="16300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3700" dirty="0">
                    <a:latin typeface="Times New Roman" pitchFamily="18" charset="0"/>
                  </a:rPr>
                  <a:t>156</a:t>
                </a:r>
                <a:endParaRPr lang="ru-RU" dirty="0"/>
              </a:p>
            </p:txBody>
          </p:sp>
          <p:sp>
            <p:nvSpPr>
              <p:cNvPr id="2079" name="Rectangle 22"/>
              <p:cNvSpPr>
                <a:spLocks noChangeArrowheads="1"/>
              </p:cNvSpPr>
              <p:nvPr/>
            </p:nvSpPr>
            <p:spPr bwMode="auto">
              <a:xfrm>
                <a:off x="2287" y="2101"/>
                <a:ext cx="151" cy="163006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ru-RU" sz="3700" dirty="0">
                    <a:latin typeface="Times New Roman" pitchFamily="18" charset="0"/>
                  </a:rPr>
                  <a:t>2</a:t>
                </a:r>
                <a:endParaRPr lang="ru-RU" dirty="0"/>
              </a:p>
            </p:txBody>
          </p:sp>
        </p:grpSp>
      </p:grpSp>
      <p:sp>
        <p:nvSpPr>
          <p:cNvPr id="2053" name="Line 23"/>
          <p:cNvSpPr>
            <a:spLocks noChangeShapeType="1"/>
          </p:cNvSpPr>
          <p:nvPr/>
        </p:nvSpPr>
        <p:spPr bwMode="auto">
          <a:xfrm>
            <a:off x="1331913" y="2565400"/>
            <a:ext cx="6264275" cy="0"/>
          </a:xfrm>
          <a:prstGeom prst="line">
            <a:avLst/>
          </a:prstGeom>
          <a:noFill/>
          <a:ln w="28575">
            <a:solidFill>
              <a:srgbClr val="D90D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4" name="Line 24"/>
          <p:cNvSpPr>
            <a:spLocks noChangeShapeType="1"/>
          </p:cNvSpPr>
          <p:nvPr/>
        </p:nvSpPr>
        <p:spPr bwMode="auto">
          <a:xfrm>
            <a:off x="1331913" y="4149725"/>
            <a:ext cx="6264275" cy="0"/>
          </a:xfrm>
          <a:prstGeom prst="line">
            <a:avLst/>
          </a:prstGeom>
          <a:noFill/>
          <a:ln w="28575">
            <a:solidFill>
              <a:srgbClr val="D90D2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5" name="Line 25"/>
          <p:cNvSpPr>
            <a:spLocks noChangeShapeType="1"/>
          </p:cNvSpPr>
          <p:nvPr/>
        </p:nvSpPr>
        <p:spPr bwMode="auto">
          <a:xfrm>
            <a:off x="2627313" y="1916113"/>
            <a:ext cx="3457575" cy="331311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6" name="Text Box 26"/>
          <p:cNvSpPr txBox="1">
            <a:spLocks noChangeArrowheads="1"/>
          </p:cNvSpPr>
          <p:nvPr/>
        </p:nvSpPr>
        <p:spPr bwMode="auto">
          <a:xfrm>
            <a:off x="7164388" y="2060575"/>
            <a:ext cx="503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D90D2A"/>
                </a:solidFill>
              </a:rPr>
              <a:t>m</a:t>
            </a:r>
            <a:endParaRPr lang="ru-RU" sz="2400" b="1">
              <a:solidFill>
                <a:srgbClr val="D90D2A"/>
              </a:solidFill>
            </a:endParaRPr>
          </a:p>
        </p:txBody>
      </p:sp>
      <p:sp>
        <p:nvSpPr>
          <p:cNvPr id="2057" name="Text Box 27"/>
          <p:cNvSpPr txBox="1">
            <a:spLocks noChangeArrowheads="1"/>
          </p:cNvSpPr>
          <p:nvPr/>
        </p:nvSpPr>
        <p:spPr bwMode="auto">
          <a:xfrm>
            <a:off x="7092950" y="3644900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rgbClr val="D90D2A"/>
                </a:solidFill>
              </a:rPr>
              <a:t>n</a:t>
            </a:r>
            <a:endParaRPr lang="ru-RU" sz="2400">
              <a:solidFill>
                <a:srgbClr val="D90D2A"/>
              </a:solidFill>
            </a:endParaRPr>
          </a:p>
        </p:txBody>
      </p:sp>
      <p:sp>
        <p:nvSpPr>
          <p:cNvPr id="2058" name="Text Box 28"/>
          <p:cNvSpPr txBox="1">
            <a:spLocks noChangeArrowheads="1"/>
          </p:cNvSpPr>
          <p:nvPr/>
        </p:nvSpPr>
        <p:spPr bwMode="auto">
          <a:xfrm>
            <a:off x="6011863" y="4724400"/>
            <a:ext cx="503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solidFill>
                  <a:schemeClr val="accent2"/>
                </a:solidFill>
              </a:rPr>
              <a:t>a</a:t>
            </a:r>
            <a:endParaRPr lang="ru-RU" sz="2400">
              <a:solidFill>
                <a:schemeClr val="accent2"/>
              </a:solidFill>
            </a:endParaRPr>
          </a:p>
        </p:txBody>
      </p:sp>
      <p:sp>
        <p:nvSpPr>
          <p:cNvPr id="2059" name="Text Box 29"/>
          <p:cNvSpPr txBox="1">
            <a:spLocks noChangeArrowheads="1"/>
          </p:cNvSpPr>
          <p:nvPr/>
        </p:nvSpPr>
        <p:spPr bwMode="auto">
          <a:xfrm>
            <a:off x="3492500" y="2492375"/>
            <a:ext cx="5032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/>
              <a:t>1</a:t>
            </a:r>
            <a:endParaRPr lang="ru-RU" sz="2400" b="1"/>
          </a:p>
        </p:txBody>
      </p:sp>
      <p:sp>
        <p:nvSpPr>
          <p:cNvPr id="2060" name="Text Box 30"/>
          <p:cNvSpPr txBox="1">
            <a:spLocks noChangeArrowheads="1"/>
          </p:cNvSpPr>
          <p:nvPr/>
        </p:nvSpPr>
        <p:spPr bwMode="auto">
          <a:xfrm>
            <a:off x="4643438" y="4149725"/>
            <a:ext cx="503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b="1"/>
              <a:t>2</a:t>
            </a:r>
            <a:endParaRPr lang="ru-RU" sz="2400" b="1"/>
          </a:p>
        </p:txBody>
      </p:sp>
      <p:grpSp>
        <p:nvGrpSpPr>
          <p:cNvPr id="7" name="Group 32"/>
          <p:cNvGrpSpPr>
            <a:grpSpLocks/>
          </p:cNvGrpSpPr>
          <p:nvPr/>
        </p:nvGrpSpPr>
        <p:grpSpPr bwMode="auto">
          <a:xfrm>
            <a:off x="3924300" y="2781300"/>
            <a:ext cx="2016125" cy="719138"/>
            <a:chOff x="2472" y="1752"/>
            <a:chExt cx="1270" cy="453"/>
          </a:xfrm>
        </p:grpSpPr>
        <p:sp>
          <p:nvSpPr>
            <p:cNvPr id="2069" name="Line 33"/>
            <p:cNvSpPr>
              <a:spLocks noChangeShapeType="1"/>
            </p:cNvSpPr>
            <p:nvPr/>
          </p:nvSpPr>
          <p:spPr bwMode="auto">
            <a:xfrm flipH="1" flipV="1">
              <a:off x="2472" y="1752"/>
              <a:ext cx="1270" cy="136"/>
            </a:xfrm>
            <a:prstGeom prst="line">
              <a:avLst/>
            </a:prstGeom>
            <a:noFill/>
            <a:ln w="63500" cap="rnd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70" name="Line 34"/>
            <p:cNvSpPr>
              <a:spLocks noChangeShapeType="1"/>
            </p:cNvSpPr>
            <p:nvPr/>
          </p:nvSpPr>
          <p:spPr bwMode="auto">
            <a:xfrm flipH="1">
              <a:off x="3379" y="1888"/>
              <a:ext cx="363" cy="317"/>
            </a:xfrm>
            <a:prstGeom prst="line">
              <a:avLst/>
            </a:prstGeom>
            <a:noFill/>
            <a:ln w="63500" cap="rnd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2803" name="Text Box 35"/>
          <p:cNvSpPr txBox="1">
            <a:spLocks noChangeArrowheads="1"/>
          </p:cNvSpPr>
          <p:nvPr/>
        </p:nvSpPr>
        <p:spPr bwMode="auto">
          <a:xfrm>
            <a:off x="6011863" y="2781300"/>
            <a:ext cx="2663825" cy="100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i="1">
                <a:solidFill>
                  <a:srgbClr val="F33550"/>
                </a:solidFill>
              </a:rPr>
              <a:t>Внутрішні</a:t>
            </a:r>
          </a:p>
          <a:p>
            <a:pPr eaLnBrk="1" hangingPunct="1">
              <a:spcBef>
                <a:spcPct val="50000"/>
              </a:spcBef>
            </a:pPr>
            <a:r>
              <a:rPr lang="ru-RU" sz="2400" b="1" i="1">
                <a:solidFill>
                  <a:srgbClr val="F33550"/>
                </a:solidFill>
              </a:rPr>
              <a:t>односторонні</a:t>
            </a:r>
          </a:p>
        </p:txBody>
      </p:sp>
      <p:sp>
        <p:nvSpPr>
          <p:cNvPr id="36" name="AutoShape 43"/>
          <p:cNvSpPr>
            <a:spLocks noChangeArrowheads="1"/>
          </p:cNvSpPr>
          <p:nvPr/>
        </p:nvSpPr>
        <p:spPr bwMode="auto">
          <a:xfrm rot="1040280" flipH="1">
            <a:off x="8104188" y="2581275"/>
            <a:ext cx="923925" cy="2524125"/>
          </a:xfrm>
          <a:prstGeom prst="curvedRightArrow">
            <a:avLst>
              <a:gd name="adj1" fmla="val 53058"/>
              <a:gd name="adj2" fmla="val 106104"/>
              <a:gd name="adj3" fmla="val 35588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ru-RU" sz="4000"/>
          </a:p>
        </p:txBody>
      </p:sp>
      <p:graphicFrame>
        <p:nvGraphicFramePr>
          <p:cNvPr id="38" name="Object 36"/>
          <p:cNvGraphicFramePr>
            <a:graphicFrameLocks noChangeAspect="1"/>
          </p:cNvGraphicFramePr>
          <p:nvPr/>
        </p:nvGraphicFramePr>
        <p:xfrm>
          <a:off x="571500" y="5572125"/>
          <a:ext cx="42148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Формула" r:id="rId3" imgW="1726920" imgH="203040" progId="Equation.3">
                  <p:embed/>
                </p:oleObj>
              </mc:Choice>
              <mc:Fallback>
                <p:oleObj name="Формула" r:id="rId3" imgW="17269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5572125"/>
                        <a:ext cx="4214813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Стрелка вправо 39"/>
          <p:cNvSpPr/>
          <p:nvPr/>
        </p:nvSpPr>
        <p:spPr>
          <a:xfrm>
            <a:off x="5000625" y="5719920"/>
            <a:ext cx="1620112" cy="384969"/>
          </a:xfrm>
          <a:prstGeom prst="rightArrow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27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64388" y="5589240"/>
            <a:ext cx="12960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>
                <a:solidFill>
                  <a:srgbClr val="D90D2A"/>
                </a:solidFill>
              </a:rPr>
              <a:t>m </a:t>
            </a:r>
            <a:r>
              <a:rPr lang="en-US" sz="3600" b="1" dirty="0" err="1">
                <a:solidFill>
                  <a:schemeClr val="accent2"/>
                </a:solidFill>
                <a:cs typeface="Arial" charset="0"/>
              </a:rPr>
              <a:t>ll</a:t>
            </a:r>
            <a:r>
              <a:rPr lang="en-US" sz="3600" b="1" dirty="0">
                <a:solidFill>
                  <a:srgbClr val="339933"/>
                </a:solidFill>
                <a:cs typeface="Arial" charset="0"/>
              </a:rPr>
              <a:t> </a:t>
            </a:r>
            <a:r>
              <a:rPr lang="en-US" sz="3600" b="1" i="1" dirty="0">
                <a:solidFill>
                  <a:srgbClr val="D90D2A"/>
                </a:solidFill>
                <a:cs typeface="Arial" charset="0"/>
              </a:rPr>
              <a:t>n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2077" y="618431"/>
            <a:ext cx="588954" cy="5562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07249" y="605487"/>
            <a:ext cx="591363" cy="5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12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803" grpId="0"/>
      <p:bldP spid="36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Text Box 6"/>
          <p:cNvSpPr txBox="1">
            <a:spLocks noChangeArrowheads="1"/>
          </p:cNvSpPr>
          <p:nvPr/>
        </p:nvSpPr>
        <p:spPr bwMode="auto">
          <a:xfrm>
            <a:off x="1127125" y="3068638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ru-RU" sz="2000" b="1" i="1">
              <a:latin typeface="Verdana" pitchFamily="34" charset="0"/>
              <a:cs typeface="Arial" charset="0"/>
            </a:endParaRPr>
          </a:p>
        </p:txBody>
      </p:sp>
      <p:sp>
        <p:nvSpPr>
          <p:cNvPr id="3089" name="Line 13"/>
          <p:cNvSpPr>
            <a:spLocks noChangeShapeType="1"/>
          </p:cNvSpPr>
          <p:nvPr/>
        </p:nvSpPr>
        <p:spPr bwMode="auto">
          <a:xfrm>
            <a:off x="2589150" y="3554311"/>
            <a:ext cx="2879725" cy="0"/>
          </a:xfrm>
          <a:prstGeom prst="line">
            <a:avLst/>
          </a:prstGeom>
          <a:noFill/>
          <a:ln w="349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90" name="Line 14"/>
          <p:cNvSpPr>
            <a:spLocks noChangeShapeType="1"/>
          </p:cNvSpPr>
          <p:nvPr/>
        </p:nvSpPr>
        <p:spPr bwMode="auto">
          <a:xfrm>
            <a:off x="3059906" y="4905375"/>
            <a:ext cx="30241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91" name="Line 15"/>
          <p:cNvSpPr>
            <a:spLocks noChangeShapeType="1"/>
          </p:cNvSpPr>
          <p:nvPr/>
        </p:nvSpPr>
        <p:spPr bwMode="auto">
          <a:xfrm>
            <a:off x="3452750" y="2818666"/>
            <a:ext cx="2016125" cy="3024187"/>
          </a:xfrm>
          <a:prstGeom prst="line">
            <a:avLst/>
          </a:prstGeom>
          <a:noFill/>
          <a:ln w="412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092" name="Text Box 16"/>
          <p:cNvSpPr txBox="1">
            <a:spLocks noChangeArrowheads="1"/>
          </p:cNvSpPr>
          <p:nvPr/>
        </p:nvSpPr>
        <p:spPr bwMode="auto">
          <a:xfrm>
            <a:off x="5468875" y="3187801"/>
            <a:ext cx="4524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i="1" dirty="0">
                <a:latin typeface="Verdana" pitchFamily="34" charset="0"/>
                <a:cs typeface="Arial" charset="0"/>
              </a:rPr>
              <a:t>m</a:t>
            </a:r>
            <a:endParaRPr lang="uk-UA" sz="2000" b="1" i="1" dirty="0">
              <a:latin typeface="Verdana" pitchFamily="34" charset="0"/>
              <a:cs typeface="Arial" charset="0"/>
            </a:endParaRPr>
          </a:p>
        </p:txBody>
      </p:sp>
      <p:sp>
        <p:nvSpPr>
          <p:cNvPr id="3093" name="Text Box 17"/>
          <p:cNvSpPr txBox="1">
            <a:spLocks noChangeArrowheads="1"/>
          </p:cNvSpPr>
          <p:nvPr/>
        </p:nvSpPr>
        <p:spPr bwMode="auto">
          <a:xfrm>
            <a:off x="6084094" y="4570367"/>
            <a:ext cx="365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i="1" dirty="0">
                <a:latin typeface="Verdana" pitchFamily="34" charset="0"/>
                <a:cs typeface="Arial" charset="0"/>
              </a:rPr>
              <a:t>n</a:t>
            </a:r>
            <a:endParaRPr lang="uk-UA" sz="2000" b="1" i="1" dirty="0">
              <a:latin typeface="Verdana" pitchFamily="34" charset="0"/>
              <a:cs typeface="Arial" charset="0"/>
            </a:endParaRPr>
          </a:p>
        </p:txBody>
      </p:sp>
      <p:sp>
        <p:nvSpPr>
          <p:cNvPr id="3094" name="Text Box 18"/>
          <p:cNvSpPr txBox="1">
            <a:spLocks noChangeArrowheads="1"/>
          </p:cNvSpPr>
          <p:nvPr/>
        </p:nvSpPr>
        <p:spPr bwMode="auto">
          <a:xfrm>
            <a:off x="5518088" y="5394940"/>
            <a:ext cx="354012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i="1" dirty="0">
                <a:latin typeface="Verdana" pitchFamily="34" charset="0"/>
                <a:cs typeface="Arial" charset="0"/>
              </a:rPr>
              <a:t>k</a:t>
            </a:r>
            <a:endParaRPr lang="uk-UA" sz="2000" b="1" i="1" dirty="0">
              <a:latin typeface="Verdana" pitchFamily="34" charset="0"/>
              <a:cs typeface="Arial" charset="0"/>
            </a:endParaRPr>
          </a:p>
        </p:txBody>
      </p:sp>
      <p:sp>
        <p:nvSpPr>
          <p:cNvPr id="3095" name="Text Box 19"/>
          <p:cNvSpPr txBox="1">
            <a:spLocks noChangeArrowheads="1"/>
          </p:cNvSpPr>
          <p:nvPr/>
        </p:nvSpPr>
        <p:spPr bwMode="auto">
          <a:xfrm>
            <a:off x="4116029" y="2870200"/>
            <a:ext cx="365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i="1" dirty="0">
                <a:latin typeface="Verdana" pitchFamily="34" charset="0"/>
                <a:cs typeface="Arial" charset="0"/>
              </a:rPr>
              <a:t>1</a:t>
            </a:r>
            <a:endParaRPr lang="uk-UA" sz="2000" b="1" i="1" dirty="0">
              <a:latin typeface="Verdana" pitchFamily="34" charset="0"/>
              <a:cs typeface="Arial" charset="0"/>
            </a:endParaRPr>
          </a:p>
        </p:txBody>
      </p:sp>
      <p:sp>
        <p:nvSpPr>
          <p:cNvPr id="3096" name="Text Box 20"/>
          <p:cNvSpPr txBox="1">
            <a:spLocks noChangeArrowheads="1"/>
          </p:cNvSpPr>
          <p:nvPr/>
        </p:nvSpPr>
        <p:spPr bwMode="auto">
          <a:xfrm>
            <a:off x="4460812" y="3642071"/>
            <a:ext cx="365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i="1" dirty="0">
                <a:latin typeface="Verdana" pitchFamily="34" charset="0"/>
                <a:cs typeface="Arial" charset="0"/>
              </a:rPr>
              <a:t>2</a:t>
            </a:r>
            <a:endParaRPr lang="uk-UA" sz="2000" b="1" i="1" dirty="0">
              <a:latin typeface="Verdana" pitchFamily="34" charset="0"/>
              <a:cs typeface="Arial" charset="0"/>
            </a:endParaRPr>
          </a:p>
        </p:txBody>
      </p:sp>
      <p:sp>
        <p:nvSpPr>
          <p:cNvPr id="3097" name="Text Box 21"/>
          <p:cNvSpPr txBox="1">
            <a:spLocks noChangeArrowheads="1"/>
          </p:cNvSpPr>
          <p:nvPr/>
        </p:nvSpPr>
        <p:spPr bwMode="auto">
          <a:xfrm>
            <a:off x="3982667" y="4433426"/>
            <a:ext cx="365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000" b="1" i="1" dirty="0">
                <a:latin typeface="Verdana" pitchFamily="34" charset="0"/>
                <a:cs typeface="Arial" charset="0"/>
              </a:rPr>
              <a:t>3</a:t>
            </a:r>
            <a:endParaRPr lang="uk-UA" sz="2000" b="1" i="1" dirty="0">
              <a:latin typeface="Verdana" pitchFamily="34" charset="0"/>
              <a:cs typeface="Arial" charset="0"/>
            </a:endParaRPr>
          </a:p>
        </p:txBody>
      </p:sp>
      <p:sp>
        <p:nvSpPr>
          <p:cNvPr id="3101" name="AutoShape 30"/>
          <p:cNvSpPr>
            <a:spLocks noChangeArrowheads="1"/>
          </p:cNvSpPr>
          <p:nvPr/>
        </p:nvSpPr>
        <p:spPr bwMode="auto">
          <a:xfrm rot="6691274">
            <a:off x="3948049" y="3187811"/>
            <a:ext cx="161925" cy="358775"/>
          </a:xfrm>
          <a:prstGeom prst="moon">
            <a:avLst>
              <a:gd name="adj" fmla="val 31556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wrap="none" anchor="ctr"/>
          <a:lstStyle/>
          <a:p>
            <a:endParaRPr lang="ru-RU" sz="4000"/>
          </a:p>
        </p:txBody>
      </p:sp>
      <p:sp>
        <p:nvSpPr>
          <p:cNvPr id="3102" name="AutoShape 31"/>
          <p:cNvSpPr>
            <a:spLocks noChangeArrowheads="1"/>
          </p:cNvSpPr>
          <p:nvPr/>
        </p:nvSpPr>
        <p:spPr bwMode="auto">
          <a:xfrm rot="-10585420">
            <a:off x="4153363" y="3558607"/>
            <a:ext cx="144463" cy="215900"/>
          </a:xfrm>
          <a:prstGeom prst="moon">
            <a:avLst>
              <a:gd name="adj" fmla="val 33745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4000"/>
          </a:p>
        </p:txBody>
      </p:sp>
      <p:sp>
        <p:nvSpPr>
          <p:cNvPr id="3103" name="AutoShape 32"/>
          <p:cNvSpPr>
            <a:spLocks noChangeArrowheads="1"/>
          </p:cNvSpPr>
          <p:nvPr/>
        </p:nvSpPr>
        <p:spPr bwMode="auto">
          <a:xfrm rot="650874">
            <a:off x="4398354" y="4570825"/>
            <a:ext cx="144462" cy="323850"/>
          </a:xfrm>
          <a:prstGeom prst="moon">
            <a:avLst>
              <a:gd name="adj" fmla="val 33745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4000"/>
          </a:p>
        </p:txBody>
      </p:sp>
      <p:graphicFrame>
        <p:nvGraphicFramePr>
          <p:cNvPr id="3075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276599"/>
              </p:ext>
            </p:extLst>
          </p:nvPr>
        </p:nvGraphicFramePr>
        <p:xfrm>
          <a:off x="1681846" y="476672"/>
          <a:ext cx="4522788" cy="1160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Формула" r:id="rId3" imgW="1930320" imgH="457200" progId="Equation.3">
                  <p:embed/>
                </p:oleObj>
              </mc:Choice>
              <mc:Fallback>
                <p:oleObj name="Формула" r:id="rId3" imgW="19303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1846" y="476672"/>
                        <a:ext cx="4522788" cy="1160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0" name="Rectangle 4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ru-RU" sz="4000"/>
          </a:p>
        </p:txBody>
      </p:sp>
      <p:grpSp>
        <p:nvGrpSpPr>
          <p:cNvPr id="3" name="Group 32"/>
          <p:cNvGrpSpPr>
            <a:grpSpLocks/>
          </p:cNvGrpSpPr>
          <p:nvPr/>
        </p:nvGrpSpPr>
        <p:grpSpPr bwMode="auto">
          <a:xfrm rot="1484180" flipH="1" flipV="1">
            <a:off x="3097627" y="3887592"/>
            <a:ext cx="936625" cy="574675"/>
            <a:chOff x="2472" y="1752"/>
            <a:chExt cx="1270" cy="453"/>
          </a:xfrm>
        </p:grpSpPr>
        <p:sp>
          <p:nvSpPr>
            <p:cNvPr id="3117" name="Line 33"/>
            <p:cNvSpPr>
              <a:spLocks noChangeShapeType="1"/>
            </p:cNvSpPr>
            <p:nvPr/>
          </p:nvSpPr>
          <p:spPr bwMode="auto">
            <a:xfrm flipH="1" flipV="1">
              <a:off x="2472" y="1752"/>
              <a:ext cx="1270" cy="136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118" name="Line 34"/>
            <p:cNvSpPr>
              <a:spLocks noChangeShapeType="1"/>
            </p:cNvSpPr>
            <p:nvPr/>
          </p:nvSpPr>
          <p:spPr bwMode="auto">
            <a:xfrm flipH="1">
              <a:off x="3379" y="1888"/>
              <a:ext cx="363" cy="317"/>
            </a:xfrm>
            <a:prstGeom prst="line">
              <a:avLst/>
            </a:prstGeom>
            <a:noFill/>
            <a:ln w="28575">
              <a:solidFill>
                <a:schemeClr val="hlink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172" name="AutoShape 52"/>
          <p:cNvSpPr>
            <a:spLocks noChangeArrowheads="1"/>
          </p:cNvSpPr>
          <p:nvPr/>
        </p:nvSpPr>
        <p:spPr bwMode="auto">
          <a:xfrm rot="967235" flipH="1">
            <a:off x="6676354" y="3511745"/>
            <a:ext cx="576262" cy="1717675"/>
          </a:xfrm>
          <a:prstGeom prst="curvedRightArrow">
            <a:avLst>
              <a:gd name="adj1" fmla="val 59614"/>
              <a:gd name="adj2" fmla="val 119229"/>
              <a:gd name="adj3" fmla="val 33333"/>
            </a:avLst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 sz="4000"/>
          </a:p>
        </p:txBody>
      </p:sp>
      <p:sp>
        <p:nvSpPr>
          <p:cNvPr id="5173" name="AutoShape 53"/>
          <p:cNvSpPr>
            <a:spLocks noChangeArrowheads="1"/>
          </p:cNvSpPr>
          <p:nvPr/>
        </p:nvSpPr>
        <p:spPr bwMode="auto">
          <a:xfrm>
            <a:off x="5580063" y="5715000"/>
            <a:ext cx="3168650" cy="1143000"/>
          </a:xfrm>
          <a:prstGeom prst="horizontalScroll">
            <a:avLst>
              <a:gd name="adj" fmla="val 12500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i="1" dirty="0" err="1">
                <a:solidFill>
                  <a:srgbClr val="F33550"/>
                </a:solidFill>
              </a:rPr>
              <a:t>Внутрішні</a:t>
            </a:r>
            <a:endParaRPr lang="ru-RU" sz="2400" b="1" i="1" dirty="0">
              <a:solidFill>
                <a:srgbClr val="F33550"/>
              </a:solidFill>
            </a:endParaRPr>
          </a:p>
          <a:p>
            <a:pPr algn="ctr"/>
            <a:r>
              <a:rPr lang="ru-RU" sz="2400" b="1" i="1" dirty="0" err="1">
                <a:solidFill>
                  <a:srgbClr val="F33550"/>
                </a:solidFill>
              </a:rPr>
              <a:t>різносторонні</a:t>
            </a:r>
            <a:endParaRPr lang="ru-RU" sz="2400" b="1" i="1" dirty="0">
              <a:solidFill>
                <a:srgbClr val="F33550"/>
              </a:solidFill>
            </a:endParaRPr>
          </a:p>
        </p:txBody>
      </p:sp>
      <p:sp>
        <p:nvSpPr>
          <p:cNvPr id="5180" name="AutoShape 60"/>
          <p:cNvSpPr>
            <a:spLocks noChangeArrowheads="1"/>
          </p:cNvSpPr>
          <p:nvPr/>
        </p:nvSpPr>
        <p:spPr bwMode="auto">
          <a:xfrm>
            <a:off x="3547976" y="5715000"/>
            <a:ext cx="1512888" cy="1079500"/>
          </a:xfrm>
          <a:prstGeom prst="irregularSeal2">
            <a:avLst/>
          </a:prstGeom>
          <a:gradFill rotWithShape="1">
            <a:gsLst>
              <a:gs pos="0">
                <a:srgbClr val="03D4A8">
                  <a:alpha val="26999"/>
                </a:srgbClr>
              </a:gs>
              <a:gs pos="25000">
                <a:srgbClr val="21D6E0">
                  <a:alpha val="27249"/>
                </a:srgbClr>
              </a:gs>
              <a:gs pos="75000">
                <a:srgbClr val="0087E6">
                  <a:alpha val="27750"/>
                </a:srgbClr>
              </a:gs>
              <a:gs pos="100000">
                <a:srgbClr val="005CBF">
                  <a:alpha val="28000"/>
                </a:srgbClr>
              </a:gs>
            </a:gsLst>
            <a:path path="rect">
              <a:fillToRect r="100000" b="10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lang="ru-RU" sz="4000"/>
          </a:p>
        </p:txBody>
      </p:sp>
      <p:graphicFrame>
        <p:nvGraphicFramePr>
          <p:cNvPr id="5183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0175542"/>
              </p:ext>
            </p:extLst>
          </p:nvPr>
        </p:nvGraphicFramePr>
        <p:xfrm>
          <a:off x="3886955" y="6079331"/>
          <a:ext cx="792163" cy="414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Формула" r:id="rId5" imgW="431640" imgH="253800" progId="Equation.3">
                  <p:embed/>
                </p:oleObj>
              </mc:Choice>
              <mc:Fallback>
                <p:oleObj name="Формула" r:id="rId5" imgW="431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955" y="6079331"/>
                        <a:ext cx="792163" cy="4143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48788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2" grpId="0" animBg="1"/>
      <p:bldP spid="517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556792"/>
            <a:ext cx="741682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Домашнє завдання </a:t>
            </a:r>
            <a:endParaRPr lang="en-US" sz="4400" b="1" i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 9, вивчити означення та ознаки.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Письмово: № 180,186,188 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95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764704"/>
            <a:ext cx="844893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7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980728"/>
            <a:ext cx="870496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14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2736"/>
            <a:ext cx="8704966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20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8" y="764704"/>
            <a:ext cx="9089009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88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-179773">
            <a:off x="714565" y="2959847"/>
            <a:ext cx="2316054" cy="1060387"/>
            <a:chOff x="601" y="1831"/>
            <a:chExt cx="1303" cy="656"/>
          </a:xfrm>
        </p:grpSpPr>
        <p:sp>
          <p:nvSpPr>
            <p:cNvPr id="24616" name="Freeform 3"/>
            <p:cNvSpPr>
              <a:spLocks/>
            </p:cNvSpPr>
            <p:nvPr/>
          </p:nvSpPr>
          <p:spPr bwMode="auto">
            <a:xfrm>
              <a:off x="1237" y="1831"/>
              <a:ext cx="667" cy="394"/>
            </a:xfrm>
            <a:custGeom>
              <a:avLst/>
              <a:gdLst>
                <a:gd name="T0" fmla="*/ 485 w 667"/>
                <a:gd name="T1" fmla="*/ 356 h 394"/>
                <a:gd name="T2" fmla="*/ 667 w 667"/>
                <a:gd name="T3" fmla="*/ 0 h 394"/>
                <a:gd name="T4" fmla="*/ 235 w 667"/>
                <a:gd name="T5" fmla="*/ 46 h 394"/>
                <a:gd name="T6" fmla="*/ 190 w 667"/>
                <a:gd name="T7" fmla="*/ 46 h 394"/>
                <a:gd name="T8" fmla="*/ 0 w 667"/>
                <a:gd name="T9" fmla="*/ 394 h 394"/>
                <a:gd name="T10" fmla="*/ 485 w 667"/>
                <a:gd name="T11" fmla="*/ 356 h 3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7"/>
                <a:gd name="T19" fmla="*/ 0 h 394"/>
                <a:gd name="T20" fmla="*/ 667 w 667"/>
                <a:gd name="T21" fmla="*/ 394 h 3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7" h="394">
                  <a:moveTo>
                    <a:pt x="485" y="356"/>
                  </a:moveTo>
                  <a:lnTo>
                    <a:pt x="667" y="0"/>
                  </a:lnTo>
                  <a:lnTo>
                    <a:pt x="235" y="46"/>
                  </a:lnTo>
                  <a:lnTo>
                    <a:pt x="190" y="46"/>
                  </a:lnTo>
                  <a:lnTo>
                    <a:pt x="0" y="394"/>
                  </a:lnTo>
                  <a:lnTo>
                    <a:pt x="485" y="356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4617" name="Freeform 4"/>
            <p:cNvSpPr>
              <a:spLocks/>
            </p:cNvSpPr>
            <p:nvPr/>
          </p:nvSpPr>
          <p:spPr bwMode="auto">
            <a:xfrm rot="11010182">
              <a:off x="601" y="2093"/>
              <a:ext cx="667" cy="394"/>
            </a:xfrm>
            <a:custGeom>
              <a:avLst/>
              <a:gdLst>
                <a:gd name="T0" fmla="*/ 485 w 667"/>
                <a:gd name="T1" fmla="*/ 356 h 394"/>
                <a:gd name="T2" fmla="*/ 667 w 667"/>
                <a:gd name="T3" fmla="*/ 0 h 394"/>
                <a:gd name="T4" fmla="*/ 235 w 667"/>
                <a:gd name="T5" fmla="*/ 46 h 394"/>
                <a:gd name="T6" fmla="*/ 190 w 667"/>
                <a:gd name="T7" fmla="*/ 46 h 394"/>
                <a:gd name="T8" fmla="*/ 0 w 667"/>
                <a:gd name="T9" fmla="*/ 394 h 394"/>
                <a:gd name="T10" fmla="*/ 485 w 667"/>
                <a:gd name="T11" fmla="*/ 356 h 3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7"/>
                <a:gd name="T19" fmla="*/ 0 h 394"/>
                <a:gd name="T20" fmla="*/ 667 w 667"/>
                <a:gd name="T21" fmla="*/ 394 h 3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7" h="394">
                  <a:moveTo>
                    <a:pt x="485" y="356"/>
                  </a:moveTo>
                  <a:lnTo>
                    <a:pt x="667" y="0"/>
                  </a:lnTo>
                  <a:lnTo>
                    <a:pt x="235" y="46"/>
                  </a:lnTo>
                  <a:lnTo>
                    <a:pt x="190" y="46"/>
                  </a:lnTo>
                  <a:lnTo>
                    <a:pt x="0" y="394"/>
                  </a:lnTo>
                  <a:lnTo>
                    <a:pt x="485" y="356"/>
                  </a:lnTo>
                  <a:close/>
                </a:path>
              </a:pathLst>
            </a:custGeom>
            <a:gradFill rotWithShape="1">
              <a:gsLst>
                <a:gs pos="0">
                  <a:srgbClr val="FF0000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/>
            <a:lstStyle/>
            <a:p>
              <a:endParaRPr lang="ru-RU"/>
            </a:p>
          </p:txBody>
        </p:sp>
      </p:grp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466187" y="2988230"/>
            <a:ext cx="822325" cy="1022350"/>
            <a:chOff x="1508" y="1849"/>
            <a:chExt cx="518" cy="644"/>
          </a:xfrm>
        </p:grpSpPr>
        <p:sp>
          <p:nvSpPr>
            <p:cNvPr id="24614" name="Freeform 6"/>
            <p:cNvSpPr>
              <a:spLocks/>
            </p:cNvSpPr>
            <p:nvPr/>
          </p:nvSpPr>
          <p:spPr bwMode="auto">
            <a:xfrm>
              <a:off x="1584" y="2145"/>
              <a:ext cx="442" cy="348"/>
            </a:xfrm>
            <a:custGeom>
              <a:avLst/>
              <a:gdLst>
                <a:gd name="T0" fmla="*/ 442 w 442"/>
                <a:gd name="T1" fmla="*/ 317 h 348"/>
                <a:gd name="T2" fmla="*/ 0 w 442"/>
                <a:gd name="T3" fmla="*/ 348 h 348"/>
                <a:gd name="T4" fmla="*/ 212 w 442"/>
                <a:gd name="T5" fmla="*/ 0 h 348"/>
                <a:gd name="T6" fmla="*/ 442 w 442"/>
                <a:gd name="T7" fmla="*/ 317 h 3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2"/>
                <a:gd name="T13" fmla="*/ 0 h 348"/>
                <a:gd name="T14" fmla="*/ 442 w 442"/>
                <a:gd name="T15" fmla="*/ 348 h 3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2" h="348">
                  <a:moveTo>
                    <a:pt x="442" y="317"/>
                  </a:moveTo>
                  <a:lnTo>
                    <a:pt x="0" y="348"/>
                  </a:lnTo>
                  <a:lnTo>
                    <a:pt x="212" y="0"/>
                  </a:lnTo>
                  <a:lnTo>
                    <a:pt x="442" y="317"/>
                  </a:lnTo>
                  <a:close/>
                </a:path>
              </a:pathLst>
            </a:custGeom>
            <a:gradFill rotWithShape="1">
              <a:gsLst>
                <a:gs pos="0">
                  <a:srgbClr val="0099FF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/>
            <a:lstStyle/>
            <a:p>
              <a:endParaRPr lang="ru-RU"/>
            </a:p>
          </p:txBody>
        </p:sp>
        <p:sp>
          <p:nvSpPr>
            <p:cNvPr id="24615" name="Freeform 7"/>
            <p:cNvSpPr>
              <a:spLocks/>
            </p:cNvSpPr>
            <p:nvPr/>
          </p:nvSpPr>
          <p:spPr bwMode="auto">
            <a:xfrm>
              <a:off x="1508" y="1849"/>
              <a:ext cx="440" cy="281"/>
            </a:xfrm>
            <a:custGeom>
              <a:avLst/>
              <a:gdLst>
                <a:gd name="T0" fmla="*/ 0 w 440"/>
                <a:gd name="T1" fmla="*/ 38 h 281"/>
                <a:gd name="T2" fmla="*/ 440 w 440"/>
                <a:gd name="T3" fmla="*/ 0 h 281"/>
                <a:gd name="T4" fmla="*/ 273 w 440"/>
                <a:gd name="T5" fmla="*/ 281 h 281"/>
                <a:gd name="T6" fmla="*/ 0 w 440"/>
                <a:gd name="T7" fmla="*/ 38 h 28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0"/>
                <a:gd name="T13" fmla="*/ 0 h 281"/>
                <a:gd name="T14" fmla="*/ 440 w 440"/>
                <a:gd name="T15" fmla="*/ 281 h 28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0" h="281">
                  <a:moveTo>
                    <a:pt x="0" y="38"/>
                  </a:moveTo>
                  <a:lnTo>
                    <a:pt x="440" y="0"/>
                  </a:lnTo>
                  <a:lnTo>
                    <a:pt x="273" y="281"/>
                  </a:lnTo>
                  <a:lnTo>
                    <a:pt x="0" y="38"/>
                  </a:lnTo>
                  <a:close/>
                </a:path>
              </a:pathLst>
            </a:custGeom>
            <a:gradFill rotWithShape="1">
              <a:gsLst>
                <a:gs pos="0">
                  <a:srgbClr val="0099FF"/>
                </a:gs>
                <a:gs pos="100000">
                  <a:schemeClr val="bg1"/>
                </a:gs>
              </a:gsLst>
              <a:path path="rect">
                <a:fillToRect l="100000" b="10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/>
            <a:lstStyle/>
            <a:p>
              <a:endParaRPr lang="ru-RU"/>
            </a:p>
          </p:txBody>
        </p:sp>
      </p:grpSp>
      <p:sp>
        <p:nvSpPr>
          <p:cNvPr id="24580" name="Text Box 8"/>
          <p:cNvSpPr txBox="1">
            <a:spLocks noChangeArrowheads="1"/>
          </p:cNvSpPr>
          <p:nvPr/>
        </p:nvSpPr>
        <p:spPr bwMode="auto">
          <a:xfrm>
            <a:off x="2125023" y="2983866"/>
            <a:ext cx="31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3</a:t>
            </a:r>
          </a:p>
        </p:txBody>
      </p:sp>
      <p:sp>
        <p:nvSpPr>
          <p:cNvPr id="24581" name="Line 10"/>
          <p:cNvSpPr>
            <a:spLocks noChangeShapeType="1"/>
          </p:cNvSpPr>
          <p:nvPr/>
        </p:nvSpPr>
        <p:spPr bwMode="auto">
          <a:xfrm flipV="1">
            <a:off x="0" y="2812256"/>
            <a:ext cx="3800475" cy="41751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24582" name="Line 11"/>
          <p:cNvSpPr>
            <a:spLocks noChangeShapeType="1"/>
          </p:cNvSpPr>
          <p:nvPr/>
        </p:nvSpPr>
        <p:spPr bwMode="auto">
          <a:xfrm>
            <a:off x="102393" y="3978593"/>
            <a:ext cx="359568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24583" name="Line 12"/>
          <p:cNvSpPr>
            <a:spLocks noChangeShapeType="1"/>
          </p:cNvSpPr>
          <p:nvPr/>
        </p:nvSpPr>
        <p:spPr bwMode="auto">
          <a:xfrm flipH="1">
            <a:off x="1048390" y="1984375"/>
            <a:ext cx="1731962" cy="284162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ru-RU"/>
          </a:p>
        </p:txBody>
      </p:sp>
      <p:sp>
        <p:nvSpPr>
          <p:cNvPr id="24584" name="Text Box 13"/>
          <p:cNvSpPr txBox="1">
            <a:spLocks noChangeArrowheads="1"/>
          </p:cNvSpPr>
          <p:nvPr/>
        </p:nvSpPr>
        <p:spPr bwMode="auto">
          <a:xfrm>
            <a:off x="3216276" y="2498725"/>
            <a:ext cx="3063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>
                <a:solidFill>
                  <a:srgbClr val="FF0000"/>
                </a:solidFill>
                <a:latin typeface="Tahoma" pitchFamily="34" charset="0"/>
                <a:cs typeface="Arial" charset="0"/>
              </a:rPr>
              <a:t>а</a:t>
            </a:r>
          </a:p>
        </p:txBody>
      </p:sp>
      <p:sp>
        <p:nvSpPr>
          <p:cNvPr id="24585" name="Text Box 14"/>
          <p:cNvSpPr txBox="1">
            <a:spLocks noChangeArrowheads="1"/>
          </p:cNvSpPr>
          <p:nvPr/>
        </p:nvSpPr>
        <p:spPr bwMode="auto">
          <a:xfrm>
            <a:off x="3017151" y="3607018"/>
            <a:ext cx="31273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b</a:t>
            </a:r>
            <a:endParaRPr lang="ru-RU" sz="1600" b="1" dirty="0">
              <a:solidFill>
                <a:srgbClr val="FF0000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4586" name="Text Box 15"/>
          <p:cNvSpPr txBox="1">
            <a:spLocks noChangeArrowheads="1"/>
          </p:cNvSpPr>
          <p:nvPr/>
        </p:nvSpPr>
        <p:spPr bwMode="auto">
          <a:xfrm>
            <a:off x="2293298" y="1850470"/>
            <a:ext cx="2921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600" b="1" dirty="0">
                <a:solidFill>
                  <a:srgbClr val="0000FF"/>
                </a:solidFill>
                <a:latin typeface="Tahoma" pitchFamily="34" charset="0"/>
                <a:cs typeface="Arial" charset="0"/>
              </a:rPr>
              <a:t>c</a:t>
            </a:r>
            <a:endParaRPr lang="ru-RU" sz="1600" b="1" dirty="0">
              <a:solidFill>
                <a:srgbClr val="0000FF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24587" name="Text Box 16"/>
          <p:cNvSpPr txBox="1">
            <a:spLocks noChangeArrowheads="1"/>
          </p:cNvSpPr>
          <p:nvPr/>
        </p:nvSpPr>
        <p:spPr bwMode="auto">
          <a:xfrm>
            <a:off x="1810698" y="2630805"/>
            <a:ext cx="31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1</a:t>
            </a:r>
          </a:p>
        </p:txBody>
      </p:sp>
      <p:sp>
        <p:nvSpPr>
          <p:cNvPr id="24588" name="Text Box 17"/>
          <p:cNvSpPr txBox="1">
            <a:spLocks noChangeArrowheads="1"/>
          </p:cNvSpPr>
          <p:nvPr/>
        </p:nvSpPr>
        <p:spPr bwMode="auto">
          <a:xfrm>
            <a:off x="2261871" y="2630805"/>
            <a:ext cx="31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2</a:t>
            </a:r>
          </a:p>
        </p:txBody>
      </p:sp>
      <p:sp>
        <p:nvSpPr>
          <p:cNvPr id="24589" name="Text Box 18"/>
          <p:cNvSpPr txBox="1">
            <a:spLocks noChangeArrowheads="1"/>
          </p:cNvSpPr>
          <p:nvPr/>
        </p:nvSpPr>
        <p:spPr bwMode="auto">
          <a:xfrm>
            <a:off x="1698466" y="3021012"/>
            <a:ext cx="31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4</a:t>
            </a:r>
          </a:p>
        </p:txBody>
      </p:sp>
      <p:sp>
        <p:nvSpPr>
          <p:cNvPr id="24590" name="Text Box 19"/>
          <p:cNvSpPr txBox="1">
            <a:spLocks noChangeArrowheads="1"/>
          </p:cNvSpPr>
          <p:nvPr/>
        </p:nvSpPr>
        <p:spPr bwMode="auto">
          <a:xfrm>
            <a:off x="1222216" y="3580030"/>
            <a:ext cx="31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5</a:t>
            </a:r>
          </a:p>
        </p:txBody>
      </p:sp>
      <p:sp>
        <p:nvSpPr>
          <p:cNvPr id="24591" name="Text Box 20"/>
          <p:cNvSpPr txBox="1">
            <a:spLocks noChangeArrowheads="1"/>
          </p:cNvSpPr>
          <p:nvPr/>
        </p:nvSpPr>
        <p:spPr bwMode="auto">
          <a:xfrm>
            <a:off x="1757615" y="3598020"/>
            <a:ext cx="31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6</a:t>
            </a:r>
          </a:p>
        </p:txBody>
      </p:sp>
      <p:sp>
        <p:nvSpPr>
          <p:cNvPr id="24592" name="Text Box 21"/>
          <p:cNvSpPr txBox="1">
            <a:spLocks noChangeArrowheads="1"/>
          </p:cNvSpPr>
          <p:nvPr/>
        </p:nvSpPr>
        <p:spPr bwMode="auto">
          <a:xfrm>
            <a:off x="1563025" y="4005263"/>
            <a:ext cx="31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7</a:t>
            </a:r>
          </a:p>
        </p:txBody>
      </p:sp>
      <p:sp>
        <p:nvSpPr>
          <p:cNvPr id="24593" name="Text Box 22"/>
          <p:cNvSpPr txBox="1">
            <a:spLocks noChangeArrowheads="1"/>
          </p:cNvSpPr>
          <p:nvPr/>
        </p:nvSpPr>
        <p:spPr bwMode="auto">
          <a:xfrm>
            <a:off x="1070768" y="3978593"/>
            <a:ext cx="3143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1600" b="1" dirty="0">
                <a:solidFill>
                  <a:srgbClr val="FF0000"/>
                </a:solidFill>
                <a:latin typeface="Tahoma" pitchFamily="34" charset="0"/>
                <a:cs typeface="Arial" charset="0"/>
              </a:rPr>
              <a:t>8</a:t>
            </a: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7100253" y="2270125"/>
            <a:ext cx="113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>
                <a:latin typeface="Dotum" pitchFamily="34" charset="-127"/>
                <a:ea typeface="Dotum" pitchFamily="34" charset="-127"/>
                <a:cs typeface="Arial" charset="0"/>
              </a:rPr>
              <a:t>∠</a:t>
            </a:r>
            <a:r>
              <a:rPr lang="ru-RU" sz="2400" b="1" dirty="0">
                <a:ea typeface="Dotum" pitchFamily="34" charset="-127"/>
                <a:cs typeface="Arial" charset="0"/>
              </a:rPr>
              <a:t>4 і </a:t>
            </a:r>
            <a:r>
              <a:rPr lang="ru-RU" sz="2400" b="1" dirty="0">
                <a:latin typeface="Tahoma" pitchFamily="34" charset="0"/>
                <a:ea typeface="Dotum" pitchFamily="34" charset="-127"/>
                <a:cs typeface="Arial" charset="0"/>
              </a:rPr>
              <a:t>∠6</a:t>
            </a:r>
          </a:p>
        </p:txBody>
      </p:sp>
      <p:sp>
        <p:nvSpPr>
          <p:cNvPr id="21528" name="Text Box 24"/>
          <p:cNvSpPr txBox="1">
            <a:spLocks noChangeArrowheads="1"/>
          </p:cNvSpPr>
          <p:nvPr/>
        </p:nvSpPr>
        <p:spPr bwMode="auto">
          <a:xfrm>
            <a:off x="7026275" y="3378418"/>
            <a:ext cx="113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>
                <a:latin typeface="Dotum" pitchFamily="34" charset="-127"/>
                <a:ea typeface="Dotum" pitchFamily="34" charset="-127"/>
                <a:cs typeface="Arial" charset="0"/>
              </a:rPr>
              <a:t>∠</a:t>
            </a:r>
            <a:r>
              <a:rPr lang="ru-RU" sz="2400" b="1" dirty="0">
                <a:ea typeface="Dotum" pitchFamily="34" charset="-127"/>
                <a:cs typeface="Arial" charset="0"/>
              </a:rPr>
              <a:t>3 і </a:t>
            </a:r>
            <a:r>
              <a:rPr lang="ru-RU" sz="2400" b="1" dirty="0">
                <a:latin typeface="Tahoma" pitchFamily="34" charset="0"/>
                <a:ea typeface="Dotum" pitchFamily="34" charset="-127"/>
                <a:cs typeface="Arial" charset="0"/>
              </a:rPr>
              <a:t>∠6</a:t>
            </a:r>
          </a:p>
        </p:txBody>
      </p:sp>
      <p:sp>
        <p:nvSpPr>
          <p:cNvPr id="21529" name="Text Box 25"/>
          <p:cNvSpPr txBox="1">
            <a:spLocks noChangeArrowheads="1"/>
          </p:cNvSpPr>
          <p:nvPr/>
        </p:nvSpPr>
        <p:spPr bwMode="auto">
          <a:xfrm>
            <a:off x="4060031" y="1260476"/>
            <a:ext cx="113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>
                <a:latin typeface="Dotum" pitchFamily="34" charset="-127"/>
                <a:ea typeface="Dotum" pitchFamily="34" charset="-127"/>
                <a:cs typeface="Arial" charset="0"/>
              </a:rPr>
              <a:t>∠</a:t>
            </a:r>
            <a:r>
              <a:rPr lang="ru-RU" sz="2400" b="1" dirty="0">
                <a:ea typeface="Dotum" pitchFamily="34" charset="-127"/>
                <a:cs typeface="Arial" charset="0"/>
              </a:rPr>
              <a:t>2 і </a:t>
            </a:r>
            <a:r>
              <a:rPr lang="ru-RU" sz="2400" b="1" dirty="0">
                <a:latin typeface="Tahoma" pitchFamily="34" charset="0"/>
                <a:ea typeface="Dotum" pitchFamily="34" charset="-127"/>
                <a:cs typeface="Arial" charset="0"/>
              </a:rPr>
              <a:t>∠4</a:t>
            </a:r>
          </a:p>
        </p:txBody>
      </p:sp>
      <p:sp>
        <p:nvSpPr>
          <p:cNvPr id="21530" name="Text Box 26"/>
          <p:cNvSpPr txBox="1">
            <a:spLocks noChangeArrowheads="1"/>
          </p:cNvSpPr>
          <p:nvPr/>
        </p:nvSpPr>
        <p:spPr bwMode="auto">
          <a:xfrm>
            <a:off x="7202170" y="4600808"/>
            <a:ext cx="113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>
                <a:latin typeface="Dotum" pitchFamily="34" charset="-127"/>
                <a:ea typeface="Dotum" pitchFamily="34" charset="-127"/>
                <a:cs typeface="Arial" charset="0"/>
              </a:rPr>
              <a:t>∠</a:t>
            </a:r>
            <a:r>
              <a:rPr lang="ru-RU" sz="2400" b="1" dirty="0">
                <a:ea typeface="Dotum" pitchFamily="34" charset="-127"/>
                <a:cs typeface="Arial" charset="0"/>
              </a:rPr>
              <a:t>2 і </a:t>
            </a:r>
            <a:r>
              <a:rPr lang="ru-RU" sz="2400" b="1" dirty="0">
                <a:latin typeface="Tahoma" pitchFamily="34" charset="0"/>
                <a:ea typeface="Dotum" pitchFamily="34" charset="-127"/>
                <a:cs typeface="Arial" charset="0"/>
              </a:rPr>
              <a:t>∠6</a:t>
            </a:r>
          </a:p>
        </p:txBody>
      </p:sp>
      <p:sp>
        <p:nvSpPr>
          <p:cNvPr id="21531" name="Text Box 27"/>
          <p:cNvSpPr txBox="1">
            <a:spLocks noChangeArrowheads="1"/>
          </p:cNvSpPr>
          <p:nvPr/>
        </p:nvSpPr>
        <p:spPr bwMode="auto">
          <a:xfrm>
            <a:off x="6784693" y="1284466"/>
            <a:ext cx="113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>
                <a:latin typeface="Dotum" pitchFamily="34" charset="-127"/>
                <a:ea typeface="Dotum" pitchFamily="34" charset="-127"/>
                <a:cs typeface="Arial" charset="0"/>
              </a:rPr>
              <a:t>∠</a:t>
            </a:r>
            <a:r>
              <a:rPr lang="ru-RU" sz="2400" b="1" dirty="0">
                <a:ea typeface="Dotum" pitchFamily="34" charset="-127"/>
                <a:cs typeface="Arial" charset="0"/>
              </a:rPr>
              <a:t>4 і </a:t>
            </a:r>
            <a:r>
              <a:rPr lang="ru-RU" sz="2400" b="1" dirty="0">
                <a:latin typeface="Tahoma" pitchFamily="34" charset="0"/>
                <a:ea typeface="Dotum" pitchFamily="34" charset="-127"/>
                <a:cs typeface="Arial" charset="0"/>
              </a:rPr>
              <a:t>∠5</a:t>
            </a:r>
          </a:p>
        </p:txBody>
      </p:sp>
      <p:sp>
        <p:nvSpPr>
          <p:cNvPr id="21532" name="Text Box 28"/>
          <p:cNvSpPr txBox="1">
            <a:spLocks noChangeArrowheads="1"/>
          </p:cNvSpPr>
          <p:nvPr/>
        </p:nvSpPr>
        <p:spPr bwMode="auto">
          <a:xfrm>
            <a:off x="4039394" y="2163207"/>
            <a:ext cx="130676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>
                <a:latin typeface="Dotum" pitchFamily="34" charset="-127"/>
                <a:ea typeface="Dotum" pitchFamily="34" charset="-127"/>
                <a:cs typeface="Arial" charset="0"/>
              </a:rPr>
              <a:t>∠</a:t>
            </a:r>
            <a:r>
              <a:rPr lang="ru-RU" sz="2400" b="1" dirty="0">
                <a:ea typeface="Dotum" pitchFamily="34" charset="-127"/>
                <a:cs typeface="Arial" charset="0"/>
              </a:rPr>
              <a:t>1 і </a:t>
            </a:r>
            <a:r>
              <a:rPr lang="ru-RU" sz="2400" b="1" dirty="0" smtClean="0">
                <a:latin typeface="Tahoma" pitchFamily="34" charset="0"/>
                <a:ea typeface="Dotum" pitchFamily="34" charset="-127"/>
                <a:cs typeface="Arial" charset="0"/>
              </a:rPr>
              <a:t>∠4</a:t>
            </a:r>
            <a:endParaRPr lang="ru-RU" sz="2400" b="1" dirty="0">
              <a:latin typeface="Tahoma" pitchFamily="34" charset="0"/>
              <a:ea typeface="Dotum" pitchFamily="34" charset="-127"/>
              <a:cs typeface="Arial" charset="0"/>
            </a:endParaRPr>
          </a:p>
        </p:txBody>
      </p:sp>
      <p:sp>
        <p:nvSpPr>
          <p:cNvPr id="21533" name="Text Box 29"/>
          <p:cNvSpPr txBox="1">
            <a:spLocks noChangeArrowheads="1"/>
          </p:cNvSpPr>
          <p:nvPr/>
        </p:nvSpPr>
        <p:spPr bwMode="auto">
          <a:xfrm>
            <a:off x="4205290" y="4625991"/>
            <a:ext cx="113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>
                <a:latin typeface="Dotum" pitchFamily="34" charset="-127"/>
                <a:ea typeface="Dotum" pitchFamily="34" charset="-127"/>
                <a:cs typeface="Arial" charset="0"/>
              </a:rPr>
              <a:t>∠</a:t>
            </a:r>
            <a:r>
              <a:rPr lang="ru-RU" sz="2400" b="1" dirty="0">
                <a:ea typeface="Dotum" pitchFamily="34" charset="-127"/>
                <a:cs typeface="Arial" charset="0"/>
              </a:rPr>
              <a:t>3 і </a:t>
            </a:r>
            <a:r>
              <a:rPr lang="ru-RU" sz="2400" b="1" dirty="0">
                <a:latin typeface="Tahoma" pitchFamily="34" charset="0"/>
                <a:ea typeface="Dotum" pitchFamily="34" charset="-127"/>
                <a:cs typeface="Arial" charset="0"/>
              </a:rPr>
              <a:t>∠5</a:t>
            </a:r>
          </a:p>
        </p:txBody>
      </p:sp>
      <p:sp>
        <p:nvSpPr>
          <p:cNvPr id="21534" name="Text Box 30"/>
          <p:cNvSpPr txBox="1">
            <a:spLocks noChangeArrowheads="1"/>
          </p:cNvSpPr>
          <p:nvPr/>
        </p:nvSpPr>
        <p:spPr bwMode="auto">
          <a:xfrm>
            <a:off x="4122865" y="3346886"/>
            <a:ext cx="113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400" b="1" dirty="0">
                <a:latin typeface="Dotum" pitchFamily="34" charset="-127"/>
                <a:ea typeface="Dotum" pitchFamily="34" charset="-127"/>
                <a:cs typeface="Arial" charset="0"/>
              </a:rPr>
              <a:t>∠</a:t>
            </a:r>
            <a:r>
              <a:rPr lang="ru-RU" sz="2400" b="1" dirty="0">
                <a:ea typeface="Dotum" pitchFamily="34" charset="-127"/>
                <a:cs typeface="Arial" charset="0"/>
              </a:rPr>
              <a:t>5 і </a:t>
            </a:r>
            <a:r>
              <a:rPr lang="ru-RU" sz="2400" b="1" dirty="0">
                <a:latin typeface="Tahoma" pitchFamily="34" charset="0"/>
                <a:ea typeface="Dotum" pitchFamily="34" charset="-127"/>
                <a:cs typeface="Arial" charset="0"/>
              </a:rPr>
              <a:t>∠7</a:t>
            </a:r>
          </a:p>
        </p:txBody>
      </p:sp>
      <p:sp>
        <p:nvSpPr>
          <p:cNvPr id="21537" name="Text Box 33"/>
          <p:cNvSpPr txBox="1">
            <a:spLocks noChangeArrowheads="1"/>
          </p:cNvSpPr>
          <p:nvPr/>
        </p:nvSpPr>
        <p:spPr bwMode="auto">
          <a:xfrm>
            <a:off x="3518054" y="917754"/>
            <a:ext cx="27987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Вертикальні</a:t>
            </a: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кути</a:t>
            </a:r>
          </a:p>
        </p:txBody>
      </p:sp>
      <p:sp>
        <p:nvSpPr>
          <p:cNvPr id="21538" name="Text Box 34"/>
          <p:cNvSpPr txBox="1">
            <a:spLocks noChangeArrowheads="1"/>
          </p:cNvSpPr>
          <p:nvPr/>
        </p:nvSpPr>
        <p:spPr bwMode="auto">
          <a:xfrm>
            <a:off x="3847489" y="1725613"/>
            <a:ext cx="30591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 err="1" smtClean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Суміжні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кути 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539" name="Text Box 35"/>
          <p:cNvSpPr txBox="1">
            <a:spLocks noChangeArrowheads="1"/>
          </p:cNvSpPr>
          <p:nvPr/>
        </p:nvSpPr>
        <p:spPr bwMode="auto">
          <a:xfrm>
            <a:off x="3770630" y="2988230"/>
            <a:ext cx="25558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Вертикальні</a:t>
            </a: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кути </a:t>
            </a:r>
          </a:p>
        </p:txBody>
      </p:sp>
      <p:sp>
        <p:nvSpPr>
          <p:cNvPr id="21540" name="Text Box 36"/>
          <p:cNvSpPr txBox="1">
            <a:spLocks noChangeArrowheads="1"/>
          </p:cNvSpPr>
          <p:nvPr/>
        </p:nvSpPr>
        <p:spPr bwMode="auto">
          <a:xfrm>
            <a:off x="6061375" y="917754"/>
            <a:ext cx="27233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 err="1" smtClean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Внутрішні</a:t>
            </a:r>
            <a:r>
              <a:rPr lang="ru-RU" b="1" dirty="0" smtClean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b="1" dirty="0" err="1" smtClean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односторонні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541" name="Text Box 37"/>
          <p:cNvSpPr txBox="1">
            <a:spLocks noChangeArrowheads="1"/>
          </p:cNvSpPr>
          <p:nvPr/>
        </p:nvSpPr>
        <p:spPr bwMode="auto">
          <a:xfrm>
            <a:off x="3828742" y="4121947"/>
            <a:ext cx="284064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 err="1" smtClean="0">
                <a:solidFill>
                  <a:srgbClr val="003399"/>
                </a:solidFill>
                <a:latin typeface="Times New Roman" pitchFamily="18" charset="0"/>
                <a:cs typeface="Arial" charset="0"/>
              </a:rPr>
              <a:t>Внутрішні</a:t>
            </a:r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b="1" dirty="0" err="1" smtClean="0">
                <a:solidFill>
                  <a:srgbClr val="003399"/>
                </a:solidFill>
                <a:latin typeface="Times New Roman" pitchFamily="18" charset="0"/>
                <a:cs typeface="Arial" charset="0"/>
              </a:rPr>
              <a:t>різносторонні</a:t>
            </a:r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Arial" charset="0"/>
              </a:rPr>
              <a:t> </a:t>
            </a:r>
            <a:endParaRPr lang="ru-RU" b="1" dirty="0">
              <a:solidFill>
                <a:srgbClr val="00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542" name="Text Box 38"/>
          <p:cNvSpPr txBox="1">
            <a:spLocks noChangeArrowheads="1"/>
          </p:cNvSpPr>
          <p:nvPr/>
        </p:nvSpPr>
        <p:spPr bwMode="auto">
          <a:xfrm>
            <a:off x="6096462" y="1755221"/>
            <a:ext cx="278294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 err="1" smtClean="0">
                <a:solidFill>
                  <a:srgbClr val="003399"/>
                </a:solidFill>
                <a:latin typeface="Times New Roman" pitchFamily="18" charset="0"/>
                <a:cs typeface="Arial" charset="0"/>
              </a:rPr>
              <a:t>Внутрішні</a:t>
            </a:r>
            <a:r>
              <a:rPr lang="ru-RU" b="1" dirty="0" smtClean="0">
                <a:solidFill>
                  <a:srgbClr val="003399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b="1" dirty="0" err="1" smtClean="0">
                <a:solidFill>
                  <a:srgbClr val="003399"/>
                </a:solidFill>
                <a:latin typeface="Times New Roman" pitchFamily="18" charset="0"/>
                <a:cs typeface="Arial" charset="0"/>
              </a:rPr>
              <a:t>різносторонні</a:t>
            </a:r>
            <a:endParaRPr lang="ru-RU" b="1" dirty="0">
              <a:solidFill>
                <a:srgbClr val="00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543" name="Text Box 39"/>
          <p:cNvSpPr txBox="1">
            <a:spLocks noChangeArrowheads="1"/>
          </p:cNvSpPr>
          <p:nvPr/>
        </p:nvSpPr>
        <p:spPr bwMode="auto">
          <a:xfrm>
            <a:off x="6147429" y="3035587"/>
            <a:ext cx="27319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 err="1" smtClean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Внутрішні</a:t>
            </a: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b="1" dirty="0" err="1" smtClean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односторонні</a:t>
            </a:r>
            <a:endParaRPr lang="ru-RU" b="1" dirty="0">
              <a:solidFill>
                <a:srgbClr val="0000CC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21544" name="Text Box 40"/>
          <p:cNvSpPr txBox="1">
            <a:spLocks noChangeArrowheads="1"/>
          </p:cNvSpPr>
          <p:nvPr/>
        </p:nvSpPr>
        <p:spPr bwMode="auto">
          <a:xfrm>
            <a:off x="6770053" y="4130477"/>
            <a:ext cx="19309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 dirty="0" err="1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Відповідні</a:t>
            </a:r>
            <a:r>
              <a:rPr lang="ru-RU" b="1" dirty="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кути  </a:t>
            </a:r>
          </a:p>
        </p:txBody>
      </p:sp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611188" y="260350"/>
            <a:ext cx="8243887" cy="504825"/>
          </a:xfrm>
          <a:prstGeom prst="wedgeRoundRectCallout">
            <a:avLst>
              <a:gd name="adj1" fmla="val -44667"/>
              <a:gd name="adj2" fmla="val 129245"/>
              <a:gd name="adj3" fmla="val 16667"/>
            </a:avLst>
          </a:prstGeom>
          <a:solidFill>
            <a:srgbClr val="FFFF99"/>
          </a:solidFill>
          <a:ln w="9525">
            <a:solidFill>
              <a:srgbClr val="CCFF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2800" b="1" i="1" dirty="0" err="1">
                <a:solidFill>
                  <a:schemeClr val="accent2"/>
                </a:solidFill>
                <a:latin typeface="Georgia" pitchFamily="18" charset="0"/>
              </a:rPr>
              <a:t>Назвіть</a:t>
            </a:r>
            <a:r>
              <a:rPr lang="ru-RU" sz="2800" b="1" i="1" dirty="0">
                <a:solidFill>
                  <a:schemeClr val="accent2"/>
                </a:solidFill>
                <a:latin typeface="Georgia" pitchFamily="18" charset="0"/>
              </a:rPr>
              <a:t> пари </a:t>
            </a:r>
            <a:r>
              <a:rPr lang="ru-RU" sz="2800" b="1" i="1" dirty="0" err="1" smtClean="0">
                <a:solidFill>
                  <a:schemeClr val="accent2"/>
                </a:solidFill>
                <a:latin typeface="Georgia" pitchFamily="18" charset="0"/>
              </a:rPr>
              <a:t>кутів</a:t>
            </a:r>
            <a:r>
              <a:rPr lang="ru-RU" sz="2800" b="1" i="1" dirty="0">
                <a:solidFill>
                  <a:schemeClr val="accent2"/>
                </a:solidFill>
                <a:latin typeface="Georgia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2857001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5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5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3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1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 nodeType="clickPar">
                      <p:stCondLst>
                        <p:cond delay="0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500" fill="hold"/>
                                        <p:tgtEl>
                                          <p:spTgt spid="215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3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15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4" dur="500" fill="hold"/>
                                        <p:tgtEl>
                                          <p:spTgt spid="215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15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 nodeType="clickPar">
                      <p:stCondLst>
                        <p:cond delay="0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2" dur="5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15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 nodeType="clickPar">
                      <p:stCondLst>
                        <p:cond delay="0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0" dur="5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2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3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15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8" dur="5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15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2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15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500" fill="hold"/>
                                        <p:tgtEl>
                                          <p:spTgt spid="215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33"/>
                  </p:tgtEl>
                </p:cond>
              </p:nextCondLst>
            </p:seq>
          </p:childTnLst>
        </p:cTn>
      </p:par>
    </p:tnLst>
    <p:bldLst>
      <p:bldP spid="21527" grpId="0"/>
      <p:bldP spid="21528" grpId="0"/>
      <p:bldP spid="21529" grpId="0"/>
      <p:bldP spid="21530" grpId="0"/>
      <p:bldP spid="21531" grpId="0"/>
      <p:bldP spid="21532" grpId="0"/>
      <p:bldP spid="21533" grpId="0"/>
      <p:bldP spid="21534" grpId="0"/>
      <p:bldP spid="21537" grpId="0"/>
      <p:bldP spid="21538" grpId="0"/>
      <p:bldP spid="21539" grpId="0"/>
      <p:bldP spid="21540" grpId="0"/>
      <p:bldP spid="21541" grpId="0"/>
      <p:bldP spid="21542" grpId="0"/>
      <p:bldP spid="21543" grpId="0"/>
      <p:bldP spid="21544" grpId="0"/>
      <p:bldP spid="61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052736"/>
            <a:ext cx="8832981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136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95288" y="2060575"/>
            <a:ext cx="8424862" cy="720725"/>
          </a:xfrm>
          <a:prstGeom prst="rect">
            <a:avLst/>
          </a:prstGeom>
          <a:solidFill>
            <a:srgbClr val="F7FECA"/>
          </a:solidFill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>
                <a:solidFill>
                  <a:srgbClr val="339933"/>
                </a:solidFill>
              </a:rPr>
              <a:t>Якщо при перетині двох прямих січною</a:t>
            </a: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395288" y="4365625"/>
            <a:ext cx="8424862" cy="720725"/>
          </a:xfrm>
          <a:prstGeom prst="rect">
            <a:avLst/>
          </a:prstGeom>
          <a:solidFill>
            <a:srgbClr val="F7FECA"/>
          </a:solidFill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rgbClr val="339933"/>
                </a:solidFill>
              </a:rPr>
              <a:t>то </a:t>
            </a:r>
            <a:r>
              <a:rPr lang="ru-RU" sz="2400" b="1" dirty="0" err="1">
                <a:solidFill>
                  <a:srgbClr val="339933"/>
                </a:solidFill>
              </a:rPr>
              <a:t>ці</a:t>
            </a:r>
            <a:r>
              <a:rPr lang="ru-RU" sz="2400" b="1" dirty="0">
                <a:solidFill>
                  <a:srgbClr val="339933"/>
                </a:solidFill>
              </a:rPr>
              <a:t>  </a:t>
            </a:r>
            <a:r>
              <a:rPr lang="ru-RU" sz="2400" b="1" dirty="0" err="1" smtClean="0">
                <a:solidFill>
                  <a:srgbClr val="339933"/>
                </a:solidFill>
              </a:rPr>
              <a:t>прямі</a:t>
            </a:r>
            <a:r>
              <a:rPr lang="ru-RU" sz="2400" b="1" dirty="0" smtClean="0">
                <a:solidFill>
                  <a:srgbClr val="339933"/>
                </a:solidFill>
              </a:rPr>
              <a:t>      </a:t>
            </a:r>
            <a:r>
              <a:rPr lang="ru-RU" sz="2400" b="1" dirty="0" smtClean="0">
                <a:solidFill>
                  <a:srgbClr val="FF3300"/>
                </a:solidFill>
              </a:rPr>
              <a:t>п а р а л е л ь н і </a:t>
            </a:r>
            <a:r>
              <a:rPr lang="ru-RU" sz="2400" b="1" dirty="0" smtClean="0">
                <a:solidFill>
                  <a:srgbClr val="339933"/>
                </a:solidFill>
              </a:rPr>
              <a:t>.</a:t>
            </a:r>
            <a:endParaRPr lang="ru-RU" sz="2400" b="1" dirty="0">
              <a:solidFill>
                <a:srgbClr val="339933"/>
              </a:solidFill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058334" y="2776256"/>
            <a:ext cx="2879725" cy="1582738"/>
          </a:xfrm>
          <a:prstGeom prst="rect">
            <a:avLst/>
          </a:prstGeom>
          <a:solidFill>
            <a:srgbClr val="DDFBFF"/>
          </a:solidFill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err="1" smtClean="0">
                <a:solidFill>
                  <a:schemeClr val="accent2"/>
                </a:solidFill>
              </a:rPr>
              <a:t>внутрішні</a:t>
            </a:r>
            <a:r>
              <a:rPr lang="ru-RU" sz="2400" b="1" dirty="0" smtClean="0">
                <a:solidFill>
                  <a:schemeClr val="accent2"/>
                </a:solidFill>
              </a:rPr>
              <a:t> </a:t>
            </a:r>
            <a:endParaRPr lang="ru-RU" sz="2400" b="1" dirty="0">
              <a:solidFill>
                <a:schemeClr val="accent2"/>
              </a:solidFill>
            </a:endParaRPr>
          </a:p>
          <a:p>
            <a:pPr algn="ctr"/>
            <a:r>
              <a:rPr lang="ru-RU" sz="2400" b="1" dirty="0" err="1">
                <a:solidFill>
                  <a:schemeClr val="accent2"/>
                </a:solidFill>
              </a:rPr>
              <a:t>різносторонні</a:t>
            </a:r>
            <a:endParaRPr lang="ru-RU" sz="2400" b="1" dirty="0">
              <a:solidFill>
                <a:srgbClr val="339933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339933"/>
                </a:solidFill>
              </a:rPr>
              <a:t>кути  </a:t>
            </a:r>
            <a:r>
              <a:rPr lang="ru-RU" sz="2400" b="1" dirty="0" err="1">
                <a:solidFill>
                  <a:srgbClr val="FF3300"/>
                </a:solidFill>
              </a:rPr>
              <a:t>рівні</a:t>
            </a:r>
            <a:endParaRPr lang="ru-RU" sz="2400" b="1" dirty="0">
              <a:solidFill>
                <a:srgbClr val="FF3300"/>
              </a:solidFill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5938059" y="2781300"/>
            <a:ext cx="2879725" cy="1584325"/>
          </a:xfrm>
          <a:prstGeom prst="rect">
            <a:avLst/>
          </a:prstGeom>
          <a:solidFill>
            <a:srgbClr val="DDFBFF"/>
          </a:solidFill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err="1" smtClean="0">
                <a:solidFill>
                  <a:schemeClr val="accent2"/>
                </a:solidFill>
              </a:rPr>
              <a:t>відповідні</a:t>
            </a:r>
            <a:r>
              <a:rPr lang="ru-RU" sz="2400" b="1" dirty="0" smtClean="0">
                <a:solidFill>
                  <a:schemeClr val="accent2"/>
                </a:solidFill>
              </a:rPr>
              <a:t> </a:t>
            </a:r>
            <a:endParaRPr lang="ru-RU" sz="2400" b="1" dirty="0">
              <a:solidFill>
                <a:schemeClr val="accent2"/>
              </a:solidFill>
            </a:endParaRPr>
          </a:p>
          <a:p>
            <a:pPr algn="ctr"/>
            <a:r>
              <a:rPr lang="ru-RU" sz="2400" b="1" dirty="0">
                <a:solidFill>
                  <a:schemeClr val="accent2"/>
                </a:solidFill>
              </a:rPr>
              <a:t>кути </a:t>
            </a:r>
            <a:r>
              <a:rPr lang="ru-RU" sz="2400" b="1" dirty="0" err="1">
                <a:solidFill>
                  <a:schemeClr val="accent2"/>
                </a:solidFill>
              </a:rPr>
              <a:t>рівні</a:t>
            </a:r>
            <a:endParaRPr lang="ru-RU" sz="2400" b="1" dirty="0">
              <a:solidFill>
                <a:srgbClr val="FF3300"/>
              </a:solidFill>
            </a:endParaRP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394510" y="2776256"/>
            <a:ext cx="2663825" cy="1582738"/>
          </a:xfrm>
          <a:prstGeom prst="rect">
            <a:avLst/>
          </a:prstGeom>
          <a:solidFill>
            <a:srgbClr val="DDFBFF"/>
          </a:solidFill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 err="1" smtClean="0">
                <a:solidFill>
                  <a:schemeClr val="accent2"/>
                </a:solidFill>
              </a:rPr>
              <a:t>внутрішні</a:t>
            </a:r>
            <a:endParaRPr lang="ru-RU" sz="2400" b="1" dirty="0">
              <a:solidFill>
                <a:schemeClr val="accent2"/>
              </a:solidFill>
            </a:endParaRPr>
          </a:p>
          <a:p>
            <a:pPr algn="ctr"/>
            <a:r>
              <a:rPr lang="ru-RU" sz="2400" b="1" dirty="0">
                <a:solidFill>
                  <a:schemeClr val="accent2"/>
                </a:solidFill>
              </a:rPr>
              <a:t> </a:t>
            </a:r>
            <a:r>
              <a:rPr lang="ru-RU" sz="2400" b="1" dirty="0" err="1">
                <a:solidFill>
                  <a:schemeClr val="accent2"/>
                </a:solidFill>
              </a:rPr>
              <a:t>односторонні</a:t>
            </a:r>
            <a:r>
              <a:rPr lang="ru-RU" sz="2400" b="1" dirty="0">
                <a:solidFill>
                  <a:srgbClr val="339933"/>
                </a:solidFill>
              </a:rPr>
              <a:t> </a:t>
            </a:r>
          </a:p>
          <a:p>
            <a:pPr algn="ctr"/>
            <a:r>
              <a:rPr lang="ru-RU" sz="2400" b="1" dirty="0">
                <a:solidFill>
                  <a:srgbClr val="339933"/>
                </a:solidFill>
              </a:rPr>
              <a:t>в </a:t>
            </a:r>
            <a:r>
              <a:rPr lang="ru-RU" sz="2400" b="1" dirty="0" err="1">
                <a:solidFill>
                  <a:srgbClr val="339933"/>
                </a:solidFill>
              </a:rPr>
              <a:t>сумі</a:t>
            </a:r>
            <a:r>
              <a:rPr lang="ru-RU" sz="2400" b="1" dirty="0">
                <a:solidFill>
                  <a:srgbClr val="339933"/>
                </a:solidFill>
              </a:rPr>
              <a:t> </a:t>
            </a:r>
            <a:r>
              <a:rPr lang="ru-RU" sz="2400" b="1" dirty="0" err="1">
                <a:solidFill>
                  <a:srgbClr val="339933"/>
                </a:solidFill>
              </a:rPr>
              <a:t>дорівнюють</a:t>
            </a:r>
            <a:endParaRPr lang="ru-RU" sz="2400" b="1" dirty="0">
              <a:solidFill>
                <a:srgbClr val="339933"/>
              </a:solidFill>
            </a:endParaRPr>
          </a:p>
          <a:p>
            <a:pPr algn="ctr"/>
            <a:r>
              <a:rPr lang="ru-RU" sz="2400" b="1" dirty="0">
                <a:solidFill>
                  <a:srgbClr val="FF3300"/>
                </a:solidFill>
              </a:rPr>
              <a:t>180</a:t>
            </a:r>
            <a:r>
              <a:rPr lang="en-US" sz="2400" b="1" baseline="30000" dirty="0">
                <a:solidFill>
                  <a:srgbClr val="FF3300"/>
                </a:solidFill>
                <a:cs typeface="Arial" charset="0"/>
              </a:rPr>
              <a:t>°</a:t>
            </a:r>
            <a:endParaRPr lang="en-US" sz="2400" b="1" dirty="0">
              <a:solidFill>
                <a:srgbClr val="FF3300"/>
              </a:solidFill>
              <a:cs typeface="Arial" charset="0"/>
            </a:endParaRPr>
          </a:p>
        </p:txBody>
      </p:sp>
      <p:sp>
        <p:nvSpPr>
          <p:cNvPr id="13320" name="WordArt 8"/>
          <p:cNvSpPr>
            <a:spLocks noChangeArrowheads="1" noChangeShapeType="1" noTextEdit="1"/>
          </p:cNvSpPr>
          <p:nvPr/>
        </p:nvSpPr>
        <p:spPr bwMode="auto">
          <a:xfrm>
            <a:off x="2660189" y="4190787"/>
            <a:ext cx="864121" cy="38970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err="1">
                <a:ln w="12700">
                  <a:solidFill>
                    <a:srgbClr val="F3355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або</a:t>
            </a:r>
            <a:endParaRPr lang="ru-RU" sz="3600" b="1" kern="10" dirty="0">
              <a:ln w="12700">
                <a:solidFill>
                  <a:srgbClr val="F3355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3321" name="WordArt 9"/>
          <p:cNvSpPr>
            <a:spLocks noChangeArrowheads="1" noChangeShapeType="1" noTextEdit="1"/>
          </p:cNvSpPr>
          <p:nvPr/>
        </p:nvSpPr>
        <p:spPr bwMode="auto">
          <a:xfrm>
            <a:off x="5639960" y="4127908"/>
            <a:ext cx="864716" cy="38970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 err="1">
                <a:ln w="12700">
                  <a:solidFill>
                    <a:srgbClr val="F33550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або</a:t>
            </a:r>
            <a:endParaRPr lang="ru-RU" sz="3600" b="1" kern="10" dirty="0">
              <a:ln w="12700">
                <a:solidFill>
                  <a:srgbClr val="F33550"/>
                </a:solidFill>
                <a:round/>
                <a:headEnd/>
                <a:tailEnd/>
              </a:ln>
              <a:solidFill>
                <a:srgbClr val="FF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4504" y="836712"/>
            <a:ext cx="57497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Ознака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паралельності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accent2">
                    <a:lumMod val="75000"/>
                  </a:schemeClr>
                </a:solidFill>
              </a:rPr>
              <a:t>прямих</a:t>
            </a: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  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/>
      <p:bldP spid="13316" grpId="0" animBg="1"/>
      <p:bldP spid="13317" grpId="0" animBg="1"/>
      <p:bldP spid="13318" grpId="0" animBg="1"/>
      <p:bldP spid="13319" grpId="0" animBg="1"/>
      <p:bldP spid="13320" grpId="0" animBg="1"/>
      <p:bldP spid="13321" grpId="0" animBg="1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bibl.com.ua/pars_docs/refs/2/1664/1664_html_m68e49b29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20689"/>
            <a:ext cx="6984775" cy="5425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114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377</TotalTime>
  <Words>229</Words>
  <Application>Microsoft Office PowerPoint</Application>
  <PresentationFormat>Экран (4:3)</PresentationFormat>
  <Paragraphs>107</Paragraphs>
  <Slides>16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6" baseType="lpstr">
      <vt:lpstr>Arial</vt:lpstr>
      <vt:lpstr>Calibri</vt:lpstr>
      <vt:lpstr>Dotum</vt:lpstr>
      <vt:lpstr>Georgia</vt:lpstr>
      <vt:lpstr>Symbol</vt:lpstr>
      <vt:lpstr>Tahoma</vt:lpstr>
      <vt:lpstr>Times New Roman</vt:lpstr>
      <vt:lpstr>Verdana</vt:lpstr>
      <vt:lpstr>Тема Office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Sergiy Smetanskiy</dc:creator>
  <cp:lastModifiedBy>Пользователь Windows</cp:lastModifiedBy>
  <cp:revision>30</cp:revision>
  <dcterms:created xsi:type="dcterms:W3CDTF">2013-12-15T15:22:44Z</dcterms:created>
  <dcterms:modified xsi:type="dcterms:W3CDTF">2018-10-29T17:28:38Z</dcterms:modified>
</cp:coreProperties>
</file>